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37"/>
  </p:notesMasterIdLst>
  <p:sldIdLst>
    <p:sldId id="363" r:id="rId2"/>
    <p:sldId id="298" r:id="rId3"/>
    <p:sldId id="299" r:id="rId4"/>
    <p:sldId id="301" r:id="rId5"/>
    <p:sldId id="354" r:id="rId6"/>
    <p:sldId id="308" r:id="rId7"/>
    <p:sldId id="303" r:id="rId8"/>
    <p:sldId id="304" r:id="rId9"/>
    <p:sldId id="305" r:id="rId10"/>
    <p:sldId id="307" r:id="rId11"/>
    <p:sldId id="317" r:id="rId12"/>
    <p:sldId id="357" r:id="rId13"/>
    <p:sldId id="324" r:id="rId14"/>
    <p:sldId id="320" r:id="rId15"/>
    <p:sldId id="325" r:id="rId16"/>
    <p:sldId id="326" r:id="rId17"/>
    <p:sldId id="319" r:id="rId18"/>
    <p:sldId id="328" r:id="rId19"/>
    <p:sldId id="329" r:id="rId20"/>
    <p:sldId id="358" r:id="rId21"/>
    <p:sldId id="333" r:id="rId22"/>
    <p:sldId id="336" r:id="rId23"/>
    <p:sldId id="335" r:id="rId24"/>
    <p:sldId id="337" r:id="rId25"/>
    <p:sldId id="339" r:id="rId26"/>
    <p:sldId id="343" r:id="rId27"/>
    <p:sldId id="344" r:id="rId28"/>
    <p:sldId id="359" r:id="rId29"/>
    <p:sldId id="272" r:id="rId30"/>
    <p:sldId id="360" r:id="rId31"/>
    <p:sldId id="350" r:id="rId32"/>
    <p:sldId id="352" r:id="rId33"/>
    <p:sldId id="353" r:id="rId34"/>
    <p:sldId id="347" r:id="rId35"/>
    <p:sldId id="362" r:id="rId36"/>
  </p:sldIdLst>
  <p:sldSz cx="9144000" cy="5143500" type="screen16x9"/>
  <p:notesSz cx="6858000" cy="9144000"/>
  <p:embeddedFontLst>
    <p:embeddedFont>
      <p:font typeface="Open Sans" panose="020B0606030504020204" pitchFamily="34" charset="0"/>
      <p:regular r:id="rId38"/>
      <p:bold r:id="rId39"/>
      <p:italic r:id="rId40"/>
      <p:boldItalic r:id="rId41"/>
    </p:embeddedFont>
    <p:embeddedFont>
      <p:font typeface="Roboto" panose="02000000000000000000" pitchFamily="2" charset="0"/>
      <p:regular r:id="rId42"/>
      <p:bold r:id="rId43"/>
      <p:italic r:id="rId44"/>
      <p:boldItalic r:id="rId45"/>
    </p:embeddedFont>
    <p:embeddedFont>
      <p:font typeface="Work Sans" pitchFamily="2" charset="0"/>
      <p:regular r:id="rId46"/>
      <p:bold r:id="rId47"/>
      <p:italic r:id="rId48"/>
      <p:boldItalic r:id="rId49"/>
    </p:embeddedFont>
    <p:embeddedFont>
      <p:font typeface="Work Sans ExtraBold" pitchFamily="2" charset="0"/>
      <p:bold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442"/>
    <a:srgbClr val="0173BC"/>
    <a:srgbClr val="1A9DCF"/>
    <a:srgbClr val="F0C99C"/>
    <a:srgbClr val="87CEEB"/>
    <a:srgbClr val="EC4E21"/>
    <a:srgbClr val="161342"/>
    <a:srgbClr val="006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8B396-FD6F-47C4-B606-F6764AFE19AF}">
  <a:tblStyle styleId="{9298B396-FD6F-47C4-B606-F6764AFE19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76" autoAdjust="0"/>
    <p:restoredTop sz="94660"/>
  </p:normalViewPr>
  <p:slideViewPr>
    <p:cSldViewPr snapToGrid="0">
      <p:cViewPr varScale="1">
        <p:scale>
          <a:sx n="133" d="100"/>
          <a:sy n="133" d="100"/>
        </p:scale>
        <p:origin x="76" y="37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271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91798307-6816-88D2-C5A3-574C4F70AA94}"/>
            </a:ext>
          </a:extLst>
        </p:cNvPr>
        <p:cNvGrpSpPr/>
        <p:nvPr/>
      </p:nvGrpSpPr>
      <p:grpSpPr>
        <a:xfrm>
          <a:off x="0" y="0"/>
          <a:ext cx="0" cy="0"/>
          <a:chOff x="0" y="0"/>
          <a:chExt cx="0" cy="0"/>
        </a:xfrm>
      </p:grpSpPr>
      <p:sp>
        <p:nvSpPr>
          <p:cNvPr id="670" name="Google Shape;670;gf641ff9b39_0_192:notes">
            <a:extLst>
              <a:ext uri="{FF2B5EF4-FFF2-40B4-BE49-F238E27FC236}">
                <a16:creationId xmlns:a16="http://schemas.microsoft.com/office/drawing/2014/main" id="{59617A77-FEA2-3558-1BD8-2E96386CD4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641ff9b39_0_192:notes">
            <a:extLst>
              <a:ext uri="{FF2B5EF4-FFF2-40B4-BE49-F238E27FC236}">
                <a16:creationId xmlns:a16="http://schemas.microsoft.com/office/drawing/2014/main" id="{0B436280-686C-5836-AB82-9288D5D209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44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641ff9b3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641ff9b3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6999869" y="-94565"/>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flipH="1">
            <a:off x="-89467" y="-97600"/>
            <a:ext cx="2096242" cy="771424"/>
          </a:xfrm>
          <a:custGeom>
            <a:avLst/>
            <a:gdLst/>
            <a:ahLst/>
            <a:cxnLst/>
            <a:rect l="l" t="t" r="r" b="b"/>
            <a:pathLst>
              <a:path w="16297" h="5310" extrusionOk="0">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1689912" y="209648"/>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1379400" y="535000"/>
            <a:ext cx="6385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1"/>
        <p:cNvGrpSpPr/>
        <p:nvPr/>
      </p:nvGrpSpPr>
      <p:grpSpPr>
        <a:xfrm>
          <a:off x="0" y="0"/>
          <a:ext cx="0" cy="0"/>
          <a:chOff x="0" y="0"/>
          <a:chExt cx="0" cy="0"/>
        </a:xfrm>
      </p:grpSpPr>
      <p:sp>
        <p:nvSpPr>
          <p:cNvPr id="312" name="Google Shape;312;p25"/>
          <p:cNvSpPr/>
          <p:nvPr/>
        </p:nvSpPr>
        <p:spPr>
          <a:xfrm flipH="1">
            <a:off x="8363899" y="4539956"/>
            <a:ext cx="395468" cy="355851"/>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5"/>
          <p:cNvGrpSpPr/>
          <p:nvPr/>
        </p:nvGrpSpPr>
        <p:grpSpPr>
          <a:xfrm>
            <a:off x="0" y="4036050"/>
            <a:ext cx="2648525" cy="1186303"/>
            <a:chOff x="0" y="4036050"/>
            <a:chExt cx="2648525" cy="1186303"/>
          </a:xfrm>
        </p:grpSpPr>
        <p:sp>
          <p:nvSpPr>
            <p:cNvPr id="314" name="Google Shape;314;p25"/>
            <p:cNvSpPr/>
            <p:nvPr/>
          </p:nvSpPr>
          <p:spPr>
            <a:xfrm flipH="1">
              <a:off x="0" y="4036050"/>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flipH="1">
              <a:off x="86630" y="4584650"/>
              <a:ext cx="885107" cy="63770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5"/>
          <p:cNvSpPr/>
          <p:nvPr/>
        </p:nvSpPr>
        <p:spPr>
          <a:xfrm flipH="1">
            <a:off x="6555869" y="-94565"/>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flipH="1">
            <a:off x="198777" y="33074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grpSp>
        <p:nvGrpSpPr>
          <p:cNvPr id="70" name="Google Shape;70;p7"/>
          <p:cNvGrpSpPr/>
          <p:nvPr/>
        </p:nvGrpSpPr>
        <p:grpSpPr>
          <a:xfrm flipH="1">
            <a:off x="8055519" y="-30738"/>
            <a:ext cx="1160359" cy="1724372"/>
            <a:chOff x="734550" y="2051650"/>
            <a:chExt cx="341825" cy="507975"/>
          </a:xfrm>
        </p:grpSpPr>
        <p:sp>
          <p:nvSpPr>
            <p:cNvPr id="71" name="Google Shape;71;p7"/>
            <p:cNvSpPr/>
            <p:nvPr/>
          </p:nvSpPr>
          <p:spPr>
            <a:xfrm>
              <a:off x="741075" y="2051650"/>
              <a:ext cx="335300" cy="239300"/>
            </a:xfrm>
            <a:custGeom>
              <a:avLst/>
              <a:gdLst/>
              <a:ahLst/>
              <a:cxnLst/>
              <a:rect l="l" t="t" r="r" b="b"/>
              <a:pathLst>
                <a:path w="13412" h="9572" extrusionOk="0">
                  <a:moveTo>
                    <a:pt x="3730" y="1"/>
                  </a:moveTo>
                  <a:cubicBezTo>
                    <a:pt x="0" y="1"/>
                    <a:pt x="72" y="4311"/>
                    <a:pt x="72" y="4311"/>
                  </a:cubicBezTo>
                  <a:lnTo>
                    <a:pt x="2211" y="3915"/>
                  </a:lnTo>
                  <a:lnTo>
                    <a:pt x="849" y="3678"/>
                  </a:lnTo>
                  <a:cubicBezTo>
                    <a:pt x="849" y="3678"/>
                    <a:pt x="1197" y="3335"/>
                    <a:pt x="2566" y="3335"/>
                  </a:cubicBezTo>
                  <a:cubicBezTo>
                    <a:pt x="3419" y="3335"/>
                    <a:pt x="4667" y="3468"/>
                    <a:pt x="6473" y="3900"/>
                  </a:cubicBezTo>
                  <a:cubicBezTo>
                    <a:pt x="10667" y="4916"/>
                    <a:pt x="12646" y="9572"/>
                    <a:pt x="12891" y="9572"/>
                  </a:cubicBezTo>
                  <a:cubicBezTo>
                    <a:pt x="12921" y="9572"/>
                    <a:pt x="12925" y="9502"/>
                    <a:pt x="12905" y="9349"/>
                  </a:cubicBezTo>
                  <a:cubicBezTo>
                    <a:pt x="12715" y="7955"/>
                    <a:pt x="13412" y="5975"/>
                    <a:pt x="13269" y="5737"/>
                  </a:cubicBezTo>
                  <a:cubicBezTo>
                    <a:pt x="13111" y="5500"/>
                    <a:pt x="11099" y="5294"/>
                    <a:pt x="11130" y="4866"/>
                  </a:cubicBezTo>
                  <a:cubicBezTo>
                    <a:pt x="11148" y="4702"/>
                    <a:pt x="11454" y="4651"/>
                    <a:pt x="11833" y="4651"/>
                  </a:cubicBezTo>
                  <a:cubicBezTo>
                    <a:pt x="12483" y="4651"/>
                    <a:pt x="13348" y="4803"/>
                    <a:pt x="13348" y="4803"/>
                  </a:cubicBezTo>
                  <a:cubicBezTo>
                    <a:pt x="13348" y="4803"/>
                    <a:pt x="12556" y="2791"/>
                    <a:pt x="11891" y="2236"/>
                  </a:cubicBezTo>
                  <a:cubicBezTo>
                    <a:pt x="11806" y="2163"/>
                    <a:pt x="11690" y="2132"/>
                    <a:pt x="11553" y="2132"/>
                  </a:cubicBezTo>
                  <a:cubicBezTo>
                    <a:pt x="10684" y="2132"/>
                    <a:pt x="8932" y="3386"/>
                    <a:pt x="8348" y="3386"/>
                  </a:cubicBezTo>
                  <a:cubicBezTo>
                    <a:pt x="8301" y="3386"/>
                    <a:pt x="8262" y="3378"/>
                    <a:pt x="8231" y="3361"/>
                  </a:cubicBezTo>
                  <a:cubicBezTo>
                    <a:pt x="7772" y="3092"/>
                    <a:pt x="10909" y="1571"/>
                    <a:pt x="10909" y="1571"/>
                  </a:cubicBezTo>
                  <a:cubicBezTo>
                    <a:pt x="10909" y="1571"/>
                    <a:pt x="8279" y="652"/>
                    <a:pt x="7249" y="541"/>
                  </a:cubicBezTo>
                  <a:cubicBezTo>
                    <a:pt x="7228" y="539"/>
                    <a:pt x="7207" y="538"/>
                    <a:pt x="7186" y="538"/>
                  </a:cubicBezTo>
                  <a:cubicBezTo>
                    <a:pt x="6225" y="538"/>
                    <a:pt x="5001" y="2482"/>
                    <a:pt x="4355" y="2482"/>
                  </a:cubicBezTo>
                  <a:cubicBezTo>
                    <a:pt x="4314" y="2482"/>
                    <a:pt x="4275" y="2475"/>
                    <a:pt x="4239" y="2458"/>
                  </a:cubicBezTo>
                  <a:cubicBezTo>
                    <a:pt x="3605" y="2173"/>
                    <a:pt x="6393" y="240"/>
                    <a:pt x="6393" y="240"/>
                  </a:cubicBezTo>
                  <a:cubicBezTo>
                    <a:pt x="6393" y="240"/>
                    <a:pt x="6193" y="140"/>
                    <a:pt x="5603" y="140"/>
                  </a:cubicBezTo>
                  <a:cubicBezTo>
                    <a:pt x="5530" y="140"/>
                    <a:pt x="5450" y="141"/>
                    <a:pt x="5364" y="145"/>
                  </a:cubicBezTo>
                  <a:cubicBezTo>
                    <a:pt x="4578" y="176"/>
                    <a:pt x="3402" y="2126"/>
                    <a:pt x="3121" y="2126"/>
                  </a:cubicBezTo>
                  <a:cubicBezTo>
                    <a:pt x="3118" y="2126"/>
                    <a:pt x="3116" y="2125"/>
                    <a:pt x="3114" y="2125"/>
                  </a:cubicBezTo>
                  <a:cubicBezTo>
                    <a:pt x="2845" y="2109"/>
                    <a:pt x="4318" y="34"/>
                    <a:pt x="4318" y="34"/>
                  </a:cubicBezTo>
                  <a:cubicBezTo>
                    <a:pt x="4112" y="11"/>
                    <a:pt x="3916" y="1"/>
                    <a:pt x="3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734550" y="2149000"/>
              <a:ext cx="187750" cy="410625"/>
            </a:xfrm>
            <a:custGeom>
              <a:avLst/>
              <a:gdLst/>
              <a:ahLst/>
              <a:cxnLst/>
              <a:rect l="l" t="t" r="r" b="b"/>
              <a:pathLst>
                <a:path w="7510" h="16425" extrusionOk="0">
                  <a:moveTo>
                    <a:pt x="1972" y="0"/>
                  </a:moveTo>
                  <a:cubicBezTo>
                    <a:pt x="1141" y="0"/>
                    <a:pt x="349" y="148"/>
                    <a:pt x="349" y="148"/>
                  </a:cubicBezTo>
                  <a:cubicBezTo>
                    <a:pt x="349" y="148"/>
                    <a:pt x="1" y="1764"/>
                    <a:pt x="2424" y="5344"/>
                  </a:cubicBezTo>
                  <a:cubicBezTo>
                    <a:pt x="4794" y="8867"/>
                    <a:pt x="3451" y="16425"/>
                    <a:pt x="4087" y="16425"/>
                  </a:cubicBezTo>
                  <a:cubicBezTo>
                    <a:pt x="4097" y="16425"/>
                    <a:pt x="4108" y="16423"/>
                    <a:pt x="4120" y="16418"/>
                  </a:cubicBezTo>
                  <a:cubicBezTo>
                    <a:pt x="4817" y="16149"/>
                    <a:pt x="6528" y="13725"/>
                    <a:pt x="6860" y="11998"/>
                  </a:cubicBezTo>
                  <a:cubicBezTo>
                    <a:pt x="7177" y="10256"/>
                    <a:pt x="3945" y="9828"/>
                    <a:pt x="4452" y="8576"/>
                  </a:cubicBezTo>
                  <a:cubicBezTo>
                    <a:pt x="4515" y="8423"/>
                    <a:pt x="4603" y="8358"/>
                    <a:pt x="4709" y="8358"/>
                  </a:cubicBezTo>
                  <a:cubicBezTo>
                    <a:pt x="5368" y="8358"/>
                    <a:pt x="6733" y="10885"/>
                    <a:pt x="7175" y="10885"/>
                  </a:cubicBezTo>
                  <a:cubicBezTo>
                    <a:pt x="7239" y="10885"/>
                    <a:pt x="7283" y="10833"/>
                    <a:pt x="7304" y="10715"/>
                  </a:cubicBezTo>
                  <a:cubicBezTo>
                    <a:pt x="7510" y="9638"/>
                    <a:pt x="6955" y="6897"/>
                    <a:pt x="6575" y="6216"/>
                  </a:cubicBezTo>
                  <a:cubicBezTo>
                    <a:pt x="6195" y="5519"/>
                    <a:pt x="3058" y="4552"/>
                    <a:pt x="3011" y="4045"/>
                  </a:cubicBezTo>
                  <a:cubicBezTo>
                    <a:pt x="3001" y="3972"/>
                    <a:pt x="3063" y="3940"/>
                    <a:pt x="3174" y="3940"/>
                  </a:cubicBezTo>
                  <a:cubicBezTo>
                    <a:pt x="3828" y="3940"/>
                    <a:pt x="6211" y="5028"/>
                    <a:pt x="6211" y="5028"/>
                  </a:cubicBezTo>
                  <a:cubicBezTo>
                    <a:pt x="6005" y="4537"/>
                    <a:pt x="5862" y="4030"/>
                    <a:pt x="5783" y="3507"/>
                  </a:cubicBezTo>
                  <a:cubicBezTo>
                    <a:pt x="5577" y="2461"/>
                    <a:pt x="3185" y="2968"/>
                    <a:pt x="3106" y="2556"/>
                  </a:cubicBezTo>
                  <a:cubicBezTo>
                    <a:pt x="3066" y="2383"/>
                    <a:pt x="3447" y="2333"/>
                    <a:pt x="3902" y="2333"/>
                  </a:cubicBezTo>
                  <a:cubicBezTo>
                    <a:pt x="4533" y="2333"/>
                    <a:pt x="5308" y="2429"/>
                    <a:pt x="5308" y="2429"/>
                  </a:cubicBezTo>
                  <a:cubicBezTo>
                    <a:pt x="5308" y="2429"/>
                    <a:pt x="4389" y="1004"/>
                    <a:pt x="3565" y="354"/>
                  </a:cubicBezTo>
                  <a:cubicBezTo>
                    <a:pt x="3210" y="80"/>
                    <a:pt x="2581" y="0"/>
                    <a:pt x="1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58700" y="2118950"/>
              <a:ext cx="236475" cy="253100"/>
            </a:xfrm>
            <a:custGeom>
              <a:avLst/>
              <a:gdLst/>
              <a:ahLst/>
              <a:cxnLst/>
              <a:rect l="l" t="t" r="r" b="b"/>
              <a:pathLst>
                <a:path w="9459" h="10124" extrusionOk="0">
                  <a:moveTo>
                    <a:pt x="1992" y="1"/>
                  </a:moveTo>
                  <a:cubicBezTo>
                    <a:pt x="638" y="1"/>
                    <a:pt x="1" y="986"/>
                    <a:pt x="1" y="986"/>
                  </a:cubicBezTo>
                  <a:cubicBezTo>
                    <a:pt x="1" y="986"/>
                    <a:pt x="2615" y="2602"/>
                    <a:pt x="4199" y="4091"/>
                  </a:cubicBezTo>
                  <a:cubicBezTo>
                    <a:pt x="5685" y="5501"/>
                    <a:pt x="7398" y="10124"/>
                    <a:pt x="8153" y="10124"/>
                  </a:cubicBezTo>
                  <a:cubicBezTo>
                    <a:pt x="8196" y="10124"/>
                    <a:pt x="8235" y="10110"/>
                    <a:pt x="8271" y="10079"/>
                  </a:cubicBezTo>
                  <a:cubicBezTo>
                    <a:pt x="8936" y="9525"/>
                    <a:pt x="9459" y="6752"/>
                    <a:pt x="8825" y="5992"/>
                  </a:cubicBezTo>
                  <a:cubicBezTo>
                    <a:pt x="8192" y="5232"/>
                    <a:pt x="6465" y="5723"/>
                    <a:pt x="6290" y="5390"/>
                  </a:cubicBezTo>
                  <a:cubicBezTo>
                    <a:pt x="6183" y="5201"/>
                    <a:pt x="6937" y="5160"/>
                    <a:pt x="7610" y="5160"/>
                  </a:cubicBezTo>
                  <a:cubicBezTo>
                    <a:pt x="8123" y="5160"/>
                    <a:pt x="8588" y="5184"/>
                    <a:pt x="8588" y="5184"/>
                  </a:cubicBezTo>
                  <a:cubicBezTo>
                    <a:pt x="8588" y="5184"/>
                    <a:pt x="7732" y="3616"/>
                    <a:pt x="6988" y="3235"/>
                  </a:cubicBezTo>
                  <a:cubicBezTo>
                    <a:pt x="6227" y="2839"/>
                    <a:pt x="4041" y="3220"/>
                    <a:pt x="3993" y="2839"/>
                  </a:cubicBezTo>
                  <a:cubicBezTo>
                    <a:pt x="3943" y="2535"/>
                    <a:pt x="5504" y="2505"/>
                    <a:pt x="6131" y="2505"/>
                  </a:cubicBezTo>
                  <a:cubicBezTo>
                    <a:pt x="6287" y="2505"/>
                    <a:pt x="6386" y="2507"/>
                    <a:pt x="6386" y="2507"/>
                  </a:cubicBezTo>
                  <a:cubicBezTo>
                    <a:pt x="6386" y="2507"/>
                    <a:pt x="6021" y="2237"/>
                    <a:pt x="5324" y="1730"/>
                  </a:cubicBezTo>
                  <a:cubicBezTo>
                    <a:pt x="5200" y="1643"/>
                    <a:pt x="5059" y="1608"/>
                    <a:pt x="4911" y="1608"/>
                  </a:cubicBezTo>
                  <a:cubicBezTo>
                    <a:pt x="4336" y="1608"/>
                    <a:pt x="3654" y="2129"/>
                    <a:pt x="3432" y="2129"/>
                  </a:cubicBezTo>
                  <a:cubicBezTo>
                    <a:pt x="3389" y="2129"/>
                    <a:pt x="3364" y="2109"/>
                    <a:pt x="3360" y="2063"/>
                  </a:cubicBezTo>
                  <a:cubicBezTo>
                    <a:pt x="3328" y="1730"/>
                    <a:pt x="4912" y="1239"/>
                    <a:pt x="4912" y="1239"/>
                  </a:cubicBezTo>
                  <a:cubicBezTo>
                    <a:pt x="3710" y="302"/>
                    <a:pt x="2741" y="1"/>
                    <a:pt x="1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7"/>
          <p:cNvSpPr/>
          <p:nvPr/>
        </p:nvSpPr>
        <p:spPr>
          <a:xfrm>
            <a:off x="-526025" y="-30750"/>
            <a:ext cx="2872380" cy="662903"/>
          </a:xfrm>
          <a:custGeom>
            <a:avLst/>
            <a:gdLst/>
            <a:ahLst/>
            <a:cxnLst/>
            <a:rect l="l" t="t" r="r" b="b"/>
            <a:pathLst>
              <a:path w="24161" h="5576" extrusionOk="0">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7"/>
          <p:cNvGrpSpPr/>
          <p:nvPr/>
        </p:nvGrpSpPr>
        <p:grpSpPr>
          <a:xfrm>
            <a:off x="5345149" y="3713986"/>
            <a:ext cx="3798904" cy="1581934"/>
            <a:chOff x="5345149" y="3561586"/>
            <a:chExt cx="3798904" cy="1581934"/>
          </a:xfrm>
        </p:grpSpPr>
        <p:sp>
          <p:nvSpPr>
            <p:cNvPr id="76" name="Google Shape;76;p7"/>
            <p:cNvSpPr/>
            <p:nvPr/>
          </p:nvSpPr>
          <p:spPr>
            <a:xfrm>
              <a:off x="5345149" y="3561586"/>
              <a:ext cx="3798904" cy="1581934"/>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8359057" y="4098269"/>
              <a:ext cx="705789" cy="508567"/>
            </a:xfrm>
            <a:custGeom>
              <a:avLst/>
              <a:gdLst/>
              <a:ahLst/>
              <a:cxnLst/>
              <a:rect l="l" t="t" r="r" b="b"/>
              <a:pathLst>
                <a:path w="11899" h="8574" extrusionOk="0">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p:nvPr/>
        </p:nvSpPr>
        <p:spPr>
          <a:xfrm flipH="1">
            <a:off x="296597" y="4559475"/>
            <a:ext cx="689152" cy="253275"/>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a:spLocks noGrp="1"/>
          </p:cNvSpPr>
          <p:nvPr>
            <p:ph type="title"/>
          </p:nvPr>
        </p:nvSpPr>
        <p:spPr>
          <a:xfrm>
            <a:off x="715100" y="929750"/>
            <a:ext cx="3418200" cy="977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7"/>
          <p:cNvSpPr txBox="1">
            <a:spLocks noGrp="1"/>
          </p:cNvSpPr>
          <p:nvPr>
            <p:ph type="body" idx="1"/>
          </p:nvPr>
        </p:nvSpPr>
        <p:spPr>
          <a:xfrm>
            <a:off x="715100" y="1967950"/>
            <a:ext cx="3798900" cy="23220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400">
                <a:solidFill>
                  <a:srgbClr val="434343"/>
                </a:solidFill>
                <a:latin typeface="Roboto"/>
                <a:ea typeface="Roboto"/>
                <a:cs typeface="Roboto"/>
                <a:sym typeface="Roboto"/>
              </a:defRPr>
            </a:lvl1pPr>
            <a:lvl2pPr marL="914400" lvl="1" indent="-317500" rtl="0">
              <a:lnSpc>
                <a:spcPct val="115000"/>
              </a:lnSpc>
              <a:spcBef>
                <a:spcPts val="0"/>
              </a:spcBef>
              <a:spcAft>
                <a:spcPts val="0"/>
              </a:spcAft>
              <a:buClr>
                <a:srgbClr val="EFF8FF"/>
              </a:buClr>
              <a:buSzPts val="1400"/>
              <a:buFont typeface="Roboto"/>
              <a:buChar char="○"/>
              <a:defRPr>
                <a:solidFill>
                  <a:srgbClr val="434343"/>
                </a:solidFill>
              </a:defRPr>
            </a:lvl2pPr>
            <a:lvl3pPr marL="1371600" lvl="2" indent="-317500" rtl="0">
              <a:lnSpc>
                <a:spcPct val="115000"/>
              </a:lnSpc>
              <a:spcBef>
                <a:spcPts val="0"/>
              </a:spcBef>
              <a:spcAft>
                <a:spcPts val="0"/>
              </a:spcAft>
              <a:buClr>
                <a:srgbClr val="EFF8FF"/>
              </a:buClr>
              <a:buSzPts val="1400"/>
              <a:buFont typeface="Roboto"/>
              <a:buChar char="■"/>
              <a:defRPr>
                <a:solidFill>
                  <a:srgbClr val="434343"/>
                </a:solidFill>
              </a:defRPr>
            </a:lvl3pPr>
            <a:lvl4pPr marL="1828800" lvl="3" indent="-317500" rtl="0">
              <a:lnSpc>
                <a:spcPct val="115000"/>
              </a:lnSpc>
              <a:spcBef>
                <a:spcPts val="0"/>
              </a:spcBef>
              <a:spcAft>
                <a:spcPts val="0"/>
              </a:spcAft>
              <a:buClr>
                <a:srgbClr val="EFF8FF"/>
              </a:buClr>
              <a:buSzPts val="1400"/>
              <a:buFont typeface="Roboto"/>
              <a:buChar char="●"/>
              <a:defRPr>
                <a:solidFill>
                  <a:srgbClr val="434343"/>
                </a:solidFill>
              </a:defRPr>
            </a:lvl4pPr>
            <a:lvl5pPr marL="2286000" lvl="4" indent="-317500" rtl="0">
              <a:lnSpc>
                <a:spcPct val="115000"/>
              </a:lnSpc>
              <a:spcBef>
                <a:spcPts val="0"/>
              </a:spcBef>
              <a:spcAft>
                <a:spcPts val="0"/>
              </a:spcAft>
              <a:buClr>
                <a:srgbClr val="EFF8FF"/>
              </a:buClr>
              <a:buSzPts val="1400"/>
              <a:buFont typeface="Roboto"/>
              <a:buChar char="○"/>
              <a:defRPr>
                <a:solidFill>
                  <a:srgbClr val="434343"/>
                </a:solidFill>
              </a:defRPr>
            </a:lvl5pPr>
            <a:lvl6pPr marL="2743200" lvl="5" indent="-317500" rtl="0">
              <a:lnSpc>
                <a:spcPct val="115000"/>
              </a:lnSpc>
              <a:spcBef>
                <a:spcPts val="0"/>
              </a:spcBef>
              <a:spcAft>
                <a:spcPts val="0"/>
              </a:spcAft>
              <a:buClr>
                <a:srgbClr val="EFF8FF"/>
              </a:buClr>
              <a:buSzPts val="1400"/>
              <a:buFont typeface="Roboto"/>
              <a:buChar char="■"/>
              <a:defRPr>
                <a:solidFill>
                  <a:srgbClr val="434343"/>
                </a:solidFill>
              </a:defRPr>
            </a:lvl6pPr>
            <a:lvl7pPr marL="3200400" lvl="6" indent="-317500" rtl="0">
              <a:lnSpc>
                <a:spcPct val="115000"/>
              </a:lnSpc>
              <a:spcBef>
                <a:spcPts val="0"/>
              </a:spcBef>
              <a:spcAft>
                <a:spcPts val="0"/>
              </a:spcAft>
              <a:buClr>
                <a:srgbClr val="EFF8FF"/>
              </a:buClr>
              <a:buSzPts val="1400"/>
              <a:buFont typeface="Roboto"/>
              <a:buChar char="●"/>
              <a:defRPr>
                <a:solidFill>
                  <a:srgbClr val="434343"/>
                </a:solidFill>
              </a:defRPr>
            </a:lvl7pPr>
            <a:lvl8pPr marL="3657600" lvl="7" indent="-317500" rtl="0">
              <a:lnSpc>
                <a:spcPct val="115000"/>
              </a:lnSpc>
              <a:spcBef>
                <a:spcPts val="0"/>
              </a:spcBef>
              <a:spcAft>
                <a:spcPts val="0"/>
              </a:spcAft>
              <a:buClr>
                <a:srgbClr val="EFF8FF"/>
              </a:buClr>
              <a:buSzPts val="1400"/>
              <a:buFont typeface="Roboto"/>
              <a:buChar char="○"/>
              <a:defRPr>
                <a:solidFill>
                  <a:srgbClr val="434343"/>
                </a:solidFill>
              </a:defRPr>
            </a:lvl8pPr>
            <a:lvl9pPr marL="4114800" lvl="8" indent="-317500" rtl="0">
              <a:lnSpc>
                <a:spcPct val="115000"/>
              </a:lnSpc>
              <a:spcBef>
                <a:spcPts val="0"/>
              </a:spcBef>
              <a:spcAft>
                <a:spcPts val="0"/>
              </a:spcAft>
              <a:buClr>
                <a:srgbClr val="EFF8FF"/>
              </a:buClr>
              <a:buSzPts val="1400"/>
              <a:buFont typeface="Roboto"/>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grpSp>
        <p:nvGrpSpPr>
          <p:cNvPr id="131" name="Google Shape;131;p11"/>
          <p:cNvGrpSpPr/>
          <p:nvPr/>
        </p:nvGrpSpPr>
        <p:grpSpPr>
          <a:xfrm flipH="1">
            <a:off x="4410419" y="3173650"/>
            <a:ext cx="4733581" cy="1969850"/>
            <a:chOff x="-6" y="3326050"/>
            <a:chExt cx="4733581" cy="1969850"/>
          </a:xfrm>
        </p:grpSpPr>
        <p:sp>
          <p:nvSpPr>
            <p:cNvPr id="132" name="Google Shape;132;p11"/>
            <p:cNvSpPr/>
            <p:nvPr/>
          </p:nvSpPr>
          <p:spPr>
            <a:xfrm flipH="1">
              <a:off x="-6" y="3326050"/>
              <a:ext cx="4733581" cy="1969850"/>
            </a:xfrm>
            <a:custGeom>
              <a:avLst/>
              <a:gdLst/>
              <a:ahLst/>
              <a:cxnLst/>
              <a:rect l="l" t="t" r="r" b="b"/>
              <a:pathLst>
                <a:path w="53073" h="22086" extrusionOk="0">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flipH="1">
              <a:off x="1072366" y="4275490"/>
              <a:ext cx="1097475" cy="790709"/>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1"/>
          <p:cNvGrpSpPr/>
          <p:nvPr/>
        </p:nvGrpSpPr>
        <p:grpSpPr>
          <a:xfrm rot="-337720" flipH="1">
            <a:off x="-637014" y="260869"/>
            <a:ext cx="2513858" cy="2854119"/>
            <a:chOff x="652975" y="879525"/>
            <a:chExt cx="838075" cy="951575"/>
          </a:xfrm>
        </p:grpSpPr>
        <p:sp>
          <p:nvSpPr>
            <p:cNvPr id="135" name="Google Shape;135;p11"/>
            <p:cNvSpPr/>
            <p:nvPr/>
          </p:nvSpPr>
          <p:spPr>
            <a:xfrm>
              <a:off x="653750" y="1109175"/>
              <a:ext cx="361625" cy="332250"/>
            </a:xfrm>
            <a:custGeom>
              <a:avLst/>
              <a:gdLst/>
              <a:ahLst/>
              <a:cxnLst/>
              <a:rect l="l" t="t" r="r" b="b"/>
              <a:pathLst>
                <a:path w="14465" h="13290" extrusionOk="0">
                  <a:moveTo>
                    <a:pt x="10359" y="0"/>
                  </a:moveTo>
                  <a:cubicBezTo>
                    <a:pt x="9828" y="0"/>
                    <a:pt x="9234" y="108"/>
                    <a:pt x="8572" y="360"/>
                  </a:cubicBezTo>
                  <a:cubicBezTo>
                    <a:pt x="8572" y="360"/>
                    <a:pt x="10789" y="2214"/>
                    <a:pt x="10504" y="2325"/>
                  </a:cubicBezTo>
                  <a:cubicBezTo>
                    <a:pt x="10497" y="2327"/>
                    <a:pt x="10488" y="2328"/>
                    <a:pt x="10479" y="2328"/>
                  </a:cubicBezTo>
                  <a:cubicBezTo>
                    <a:pt x="10127" y="2328"/>
                    <a:pt x="8476" y="758"/>
                    <a:pt x="7596" y="758"/>
                  </a:cubicBezTo>
                  <a:cubicBezTo>
                    <a:pt x="7549" y="758"/>
                    <a:pt x="7505" y="763"/>
                    <a:pt x="7463" y="772"/>
                  </a:cubicBezTo>
                  <a:cubicBezTo>
                    <a:pt x="6607" y="946"/>
                    <a:pt x="6354" y="1184"/>
                    <a:pt x="6354" y="1184"/>
                  </a:cubicBezTo>
                  <a:cubicBezTo>
                    <a:pt x="6354" y="1184"/>
                    <a:pt x="9966" y="2515"/>
                    <a:pt x="9348" y="3006"/>
                  </a:cubicBezTo>
                  <a:cubicBezTo>
                    <a:pt x="9284" y="3057"/>
                    <a:pt x="9204" y="3079"/>
                    <a:pt x="9111" y="3079"/>
                  </a:cubicBezTo>
                  <a:cubicBezTo>
                    <a:pt x="8382" y="3079"/>
                    <a:pt x="6839" y="1702"/>
                    <a:pt x="5813" y="1702"/>
                  </a:cubicBezTo>
                  <a:cubicBezTo>
                    <a:pt x="5701" y="1702"/>
                    <a:pt x="5596" y="1718"/>
                    <a:pt x="5498" y="1754"/>
                  </a:cubicBezTo>
                  <a:cubicBezTo>
                    <a:pt x="4389" y="2166"/>
                    <a:pt x="1759" y="3941"/>
                    <a:pt x="1759" y="3941"/>
                  </a:cubicBezTo>
                  <a:cubicBezTo>
                    <a:pt x="1759" y="3941"/>
                    <a:pt x="5641" y="4701"/>
                    <a:pt x="5213" y="5145"/>
                  </a:cubicBezTo>
                  <a:cubicBezTo>
                    <a:pt x="5153" y="5202"/>
                    <a:pt x="5042" y="5226"/>
                    <a:pt x="4892" y="5226"/>
                  </a:cubicBezTo>
                  <a:cubicBezTo>
                    <a:pt x="4179" y="5226"/>
                    <a:pt x="2597" y="4688"/>
                    <a:pt x="1619" y="4688"/>
                  </a:cubicBezTo>
                  <a:cubicBezTo>
                    <a:pt x="1272" y="4688"/>
                    <a:pt x="1001" y="4756"/>
                    <a:pt x="872" y="4939"/>
                  </a:cubicBezTo>
                  <a:cubicBezTo>
                    <a:pt x="286" y="5747"/>
                    <a:pt x="1" y="8186"/>
                    <a:pt x="1" y="8186"/>
                  </a:cubicBezTo>
                  <a:cubicBezTo>
                    <a:pt x="1" y="8186"/>
                    <a:pt x="1515" y="7492"/>
                    <a:pt x="2171" y="7492"/>
                  </a:cubicBezTo>
                  <a:cubicBezTo>
                    <a:pt x="2319" y="7492"/>
                    <a:pt x="2424" y="7528"/>
                    <a:pt x="2456" y="7616"/>
                  </a:cubicBezTo>
                  <a:cubicBezTo>
                    <a:pt x="2631" y="8076"/>
                    <a:pt x="460" y="8884"/>
                    <a:pt x="365" y="9185"/>
                  </a:cubicBezTo>
                  <a:cubicBezTo>
                    <a:pt x="286" y="9470"/>
                    <a:pt x="1601" y="11450"/>
                    <a:pt x="1791" y="13050"/>
                  </a:cubicBezTo>
                  <a:cubicBezTo>
                    <a:pt x="1810" y="13214"/>
                    <a:pt x="1833" y="13290"/>
                    <a:pt x="1863" y="13290"/>
                  </a:cubicBezTo>
                  <a:cubicBezTo>
                    <a:pt x="2125" y="13290"/>
                    <a:pt x="2954" y="7541"/>
                    <a:pt x="7304" y="5224"/>
                  </a:cubicBezTo>
                  <a:cubicBezTo>
                    <a:pt x="10379" y="3586"/>
                    <a:pt x="12013" y="3287"/>
                    <a:pt x="12798" y="3287"/>
                  </a:cubicBezTo>
                  <a:cubicBezTo>
                    <a:pt x="13250" y="3287"/>
                    <a:pt x="13419" y="3386"/>
                    <a:pt x="13419" y="3386"/>
                  </a:cubicBezTo>
                  <a:lnTo>
                    <a:pt x="11994" y="4036"/>
                  </a:lnTo>
                  <a:lnTo>
                    <a:pt x="14465" y="3861"/>
                  </a:lnTo>
                  <a:cubicBezTo>
                    <a:pt x="14465" y="3861"/>
                    <a:pt x="13535" y="0"/>
                    <a:pt x="10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871200" y="1180350"/>
              <a:ext cx="172300" cy="472975"/>
            </a:xfrm>
            <a:custGeom>
              <a:avLst/>
              <a:gdLst/>
              <a:ahLst/>
              <a:cxnLst/>
              <a:rect l="l" t="t" r="r" b="b"/>
              <a:pathLst>
                <a:path w="6892" h="18919" extrusionOk="0">
                  <a:moveTo>
                    <a:pt x="6106" y="0"/>
                  </a:moveTo>
                  <a:cubicBezTo>
                    <a:pt x="5666" y="0"/>
                    <a:pt x="3360" y="39"/>
                    <a:pt x="2630" y="840"/>
                  </a:cubicBezTo>
                  <a:cubicBezTo>
                    <a:pt x="1822" y="1727"/>
                    <a:pt x="1078" y="3502"/>
                    <a:pt x="1078" y="3502"/>
                  </a:cubicBezTo>
                  <a:cubicBezTo>
                    <a:pt x="1078" y="3502"/>
                    <a:pt x="2540" y="3060"/>
                    <a:pt x="3222" y="3060"/>
                  </a:cubicBezTo>
                  <a:cubicBezTo>
                    <a:pt x="3435" y="3060"/>
                    <a:pt x="3572" y="3103"/>
                    <a:pt x="3565" y="3217"/>
                  </a:cubicBezTo>
                  <a:cubicBezTo>
                    <a:pt x="3549" y="3692"/>
                    <a:pt x="777" y="3581"/>
                    <a:pt x="745" y="4801"/>
                  </a:cubicBezTo>
                  <a:cubicBezTo>
                    <a:pt x="761" y="5403"/>
                    <a:pt x="697" y="6005"/>
                    <a:pt x="571" y="6591"/>
                  </a:cubicBezTo>
                  <a:cubicBezTo>
                    <a:pt x="571" y="6591"/>
                    <a:pt x="3212" y="4784"/>
                    <a:pt x="3832" y="4784"/>
                  </a:cubicBezTo>
                  <a:cubicBezTo>
                    <a:pt x="3911" y="4784"/>
                    <a:pt x="3957" y="4814"/>
                    <a:pt x="3961" y="4880"/>
                  </a:cubicBezTo>
                  <a:cubicBezTo>
                    <a:pt x="3993" y="5466"/>
                    <a:pt x="681" y="7146"/>
                    <a:pt x="396" y="7985"/>
                  </a:cubicBezTo>
                  <a:cubicBezTo>
                    <a:pt x="111" y="8825"/>
                    <a:pt x="0" y="11993"/>
                    <a:pt x="444" y="13166"/>
                  </a:cubicBezTo>
                  <a:cubicBezTo>
                    <a:pt x="486" y="13282"/>
                    <a:pt x="539" y="13333"/>
                    <a:pt x="601" y="13333"/>
                  </a:cubicBezTo>
                  <a:cubicBezTo>
                    <a:pt x="1100" y="13333"/>
                    <a:pt x="2182" y="10016"/>
                    <a:pt x="2930" y="10016"/>
                  </a:cubicBezTo>
                  <a:cubicBezTo>
                    <a:pt x="3033" y="10016"/>
                    <a:pt x="3129" y="10078"/>
                    <a:pt x="3216" y="10219"/>
                  </a:cubicBezTo>
                  <a:cubicBezTo>
                    <a:pt x="4024" y="11518"/>
                    <a:pt x="507" y="12611"/>
                    <a:pt x="1188" y="14497"/>
                  </a:cubicBezTo>
                  <a:cubicBezTo>
                    <a:pt x="1886" y="16366"/>
                    <a:pt x="4278" y="18758"/>
                    <a:pt x="5117" y="18917"/>
                  </a:cubicBezTo>
                  <a:cubicBezTo>
                    <a:pt x="5125" y="18918"/>
                    <a:pt x="5132" y="18919"/>
                    <a:pt x="5139" y="18919"/>
                  </a:cubicBezTo>
                  <a:cubicBezTo>
                    <a:pt x="5884" y="18919"/>
                    <a:pt x="2871" y="10637"/>
                    <a:pt x="4864" y="6211"/>
                  </a:cubicBezTo>
                  <a:cubicBezTo>
                    <a:pt x="6892" y="1727"/>
                    <a:pt x="6179" y="1"/>
                    <a:pt x="6179" y="1"/>
                  </a:cubicBezTo>
                  <a:cubicBezTo>
                    <a:pt x="6179" y="1"/>
                    <a:pt x="6153" y="0"/>
                    <a:pt x="6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974175" y="1171250"/>
              <a:ext cx="207950" cy="334625"/>
            </a:xfrm>
            <a:custGeom>
              <a:avLst/>
              <a:gdLst/>
              <a:ahLst/>
              <a:cxnLst/>
              <a:rect l="l" t="t" r="r" b="b"/>
              <a:pathLst>
                <a:path w="8318" h="13385" extrusionOk="0">
                  <a:moveTo>
                    <a:pt x="3216" y="0"/>
                  </a:moveTo>
                  <a:cubicBezTo>
                    <a:pt x="3216" y="0"/>
                    <a:pt x="0" y="143"/>
                    <a:pt x="634" y="4959"/>
                  </a:cubicBezTo>
                  <a:cubicBezTo>
                    <a:pt x="634" y="4959"/>
                    <a:pt x="1813" y="3887"/>
                    <a:pt x="2249" y="3887"/>
                  </a:cubicBezTo>
                  <a:cubicBezTo>
                    <a:pt x="2287" y="3887"/>
                    <a:pt x="2320" y="3895"/>
                    <a:pt x="2345" y="3913"/>
                  </a:cubicBezTo>
                  <a:cubicBezTo>
                    <a:pt x="2662" y="4135"/>
                    <a:pt x="808" y="4674"/>
                    <a:pt x="888" y="5640"/>
                  </a:cubicBezTo>
                  <a:cubicBezTo>
                    <a:pt x="983" y="6607"/>
                    <a:pt x="1030" y="7129"/>
                    <a:pt x="1030" y="7129"/>
                  </a:cubicBezTo>
                  <a:cubicBezTo>
                    <a:pt x="1030" y="7129"/>
                    <a:pt x="2246" y="4952"/>
                    <a:pt x="2661" y="4952"/>
                  </a:cubicBezTo>
                  <a:cubicBezTo>
                    <a:pt x="2685" y="4952"/>
                    <a:pt x="2707" y="4959"/>
                    <a:pt x="2725" y="4975"/>
                  </a:cubicBezTo>
                  <a:cubicBezTo>
                    <a:pt x="3074" y="5244"/>
                    <a:pt x="1442" y="7177"/>
                    <a:pt x="1394" y="8127"/>
                  </a:cubicBezTo>
                  <a:cubicBezTo>
                    <a:pt x="1347" y="9078"/>
                    <a:pt x="2393" y="10821"/>
                    <a:pt x="2393" y="10821"/>
                  </a:cubicBezTo>
                  <a:cubicBezTo>
                    <a:pt x="2393" y="10821"/>
                    <a:pt x="3521" y="8646"/>
                    <a:pt x="3854" y="8646"/>
                  </a:cubicBezTo>
                  <a:cubicBezTo>
                    <a:pt x="3878" y="8646"/>
                    <a:pt x="3898" y="8657"/>
                    <a:pt x="3913" y="8682"/>
                  </a:cubicBezTo>
                  <a:cubicBezTo>
                    <a:pt x="4135" y="9046"/>
                    <a:pt x="2662" y="10456"/>
                    <a:pt x="3042" y="11518"/>
                  </a:cubicBezTo>
                  <a:cubicBezTo>
                    <a:pt x="3389" y="12433"/>
                    <a:pt x="5726" y="13385"/>
                    <a:pt x="6930" y="13385"/>
                  </a:cubicBezTo>
                  <a:cubicBezTo>
                    <a:pt x="7102" y="13385"/>
                    <a:pt x="7251" y="13365"/>
                    <a:pt x="7367" y="13324"/>
                  </a:cubicBezTo>
                  <a:cubicBezTo>
                    <a:pt x="8318" y="12975"/>
                    <a:pt x="4389" y="8286"/>
                    <a:pt x="3834" y="5894"/>
                  </a:cubicBezTo>
                  <a:cubicBezTo>
                    <a:pt x="3296" y="3501"/>
                    <a:pt x="3216" y="0"/>
                    <a:pt x="3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52975" y="1026200"/>
              <a:ext cx="389350" cy="176350"/>
            </a:xfrm>
            <a:custGeom>
              <a:avLst/>
              <a:gdLst/>
              <a:ahLst/>
              <a:cxnLst/>
              <a:rect l="l" t="t" r="r" b="b"/>
              <a:pathLst>
                <a:path w="15574" h="7054" extrusionOk="0">
                  <a:moveTo>
                    <a:pt x="5673" y="0"/>
                  </a:moveTo>
                  <a:cubicBezTo>
                    <a:pt x="5394" y="0"/>
                    <a:pt x="5116" y="66"/>
                    <a:pt x="4848" y="226"/>
                  </a:cubicBezTo>
                  <a:cubicBezTo>
                    <a:pt x="4848" y="226"/>
                    <a:pt x="6844" y="1445"/>
                    <a:pt x="6305" y="1794"/>
                  </a:cubicBezTo>
                  <a:cubicBezTo>
                    <a:pt x="6262" y="1821"/>
                    <a:pt x="6212" y="1834"/>
                    <a:pt x="6155" y="1834"/>
                  </a:cubicBezTo>
                  <a:cubicBezTo>
                    <a:pt x="5653" y="1834"/>
                    <a:pt x="4666" y="855"/>
                    <a:pt x="3904" y="855"/>
                  </a:cubicBezTo>
                  <a:cubicBezTo>
                    <a:pt x="3715" y="855"/>
                    <a:pt x="3540" y="915"/>
                    <a:pt x="3390" y="1065"/>
                  </a:cubicBezTo>
                  <a:cubicBezTo>
                    <a:pt x="2551" y="1873"/>
                    <a:pt x="1980" y="2570"/>
                    <a:pt x="1980" y="2570"/>
                  </a:cubicBezTo>
                  <a:cubicBezTo>
                    <a:pt x="1980" y="2570"/>
                    <a:pt x="2473" y="2513"/>
                    <a:pt x="2896" y="2513"/>
                  </a:cubicBezTo>
                  <a:cubicBezTo>
                    <a:pt x="3304" y="2513"/>
                    <a:pt x="3648" y="2566"/>
                    <a:pt x="3422" y="2776"/>
                  </a:cubicBezTo>
                  <a:cubicBezTo>
                    <a:pt x="2978" y="3220"/>
                    <a:pt x="1584" y="2966"/>
                    <a:pt x="1046" y="3378"/>
                  </a:cubicBezTo>
                  <a:cubicBezTo>
                    <a:pt x="491" y="3806"/>
                    <a:pt x="0" y="5311"/>
                    <a:pt x="0" y="5311"/>
                  </a:cubicBezTo>
                  <a:cubicBezTo>
                    <a:pt x="0" y="5311"/>
                    <a:pt x="3543" y="2892"/>
                    <a:pt x="7141" y="2892"/>
                  </a:cubicBezTo>
                  <a:cubicBezTo>
                    <a:pt x="8045" y="2892"/>
                    <a:pt x="8951" y="3044"/>
                    <a:pt x="9807" y="3426"/>
                  </a:cubicBezTo>
                  <a:cubicBezTo>
                    <a:pt x="14068" y="5311"/>
                    <a:pt x="14448" y="7054"/>
                    <a:pt x="14448" y="7054"/>
                  </a:cubicBezTo>
                  <a:cubicBezTo>
                    <a:pt x="14448" y="7054"/>
                    <a:pt x="15573" y="4677"/>
                    <a:pt x="14971" y="4218"/>
                  </a:cubicBezTo>
                  <a:cubicBezTo>
                    <a:pt x="14866" y="4137"/>
                    <a:pt x="14799" y="4104"/>
                    <a:pt x="14758" y="4104"/>
                  </a:cubicBezTo>
                  <a:cubicBezTo>
                    <a:pt x="14577" y="4104"/>
                    <a:pt x="14865" y="4713"/>
                    <a:pt x="14602" y="4713"/>
                  </a:cubicBezTo>
                  <a:cubicBezTo>
                    <a:pt x="14567" y="4713"/>
                    <a:pt x="14522" y="4702"/>
                    <a:pt x="14464" y="4677"/>
                  </a:cubicBezTo>
                  <a:cubicBezTo>
                    <a:pt x="13862" y="4440"/>
                    <a:pt x="14955" y="3743"/>
                    <a:pt x="13656" y="2539"/>
                  </a:cubicBezTo>
                  <a:lnTo>
                    <a:pt x="12373" y="1319"/>
                  </a:lnTo>
                  <a:lnTo>
                    <a:pt x="12373" y="1319"/>
                  </a:lnTo>
                  <a:cubicBezTo>
                    <a:pt x="12373" y="1319"/>
                    <a:pt x="13450" y="3093"/>
                    <a:pt x="12928" y="3426"/>
                  </a:cubicBezTo>
                  <a:cubicBezTo>
                    <a:pt x="12885" y="3452"/>
                    <a:pt x="12848" y="3465"/>
                    <a:pt x="12817" y="3465"/>
                  </a:cubicBezTo>
                  <a:cubicBezTo>
                    <a:pt x="12455" y="3465"/>
                    <a:pt x="12762" y="1801"/>
                    <a:pt x="11391" y="970"/>
                  </a:cubicBezTo>
                  <a:cubicBezTo>
                    <a:pt x="10871" y="664"/>
                    <a:pt x="10572" y="525"/>
                    <a:pt x="10433" y="525"/>
                  </a:cubicBezTo>
                  <a:cubicBezTo>
                    <a:pt x="10168" y="525"/>
                    <a:pt x="10475" y="1022"/>
                    <a:pt x="10931" y="1810"/>
                  </a:cubicBezTo>
                  <a:cubicBezTo>
                    <a:pt x="11247" y="2356"/>
                    <a:pt x="11261" y="2618"/>
                    <a:pt x="11110" y="2618"/>
                  </a:cubicBezTo>
                  <a:cubicBezTo>
                    <a:pt x="10928" y="2618"/>
                    <a:pt x="10507" y="2236"/>
                    <a:pt x="10092" y="1509"/>
                  </a:cubicBezTo>
                  <a:cubicBezTo>
                    <a:pt x="9347" y="194"/>
                    <a:pt x="8571" y="321"/>
                    <a:pt x="7921" y="210"/>
                  </a:cubicBezTo>
                  <a:cubicBezTo>
                    <a:pt x="7885" y="203"/>
                    <a:pt x="7856" y="199"/>
                    <a:pt x="7834" y="199"/>
                  </a:cubicBezTo>
                  <a:cubicBezTo>
                    <a:pt x="7457" y="199"/>
                    <a:pt x="9126" y="1180"/>
                    <a:pt x="8872" y="1525"/>
                  </a:cubicBezTo>
                  <a:cubicBezTo>
                    <a:pt x="8854" y="1548"/>
                    <a:pt x="8829" y="1559"/>
                    <a:pt x="8797" y="1559"/>
                  </a:cubicBezTo>
                  <a:cubicBezTo>
                    <a:pt x="8414" y="1559"/>
                    <a:pt x="7030" y="0"/>
                    <a:pt x="5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995175" y="879525"/>
              <a:ext cx="217825" cy="311725"/>
            </a:xfrm>
            <a:custGeom>
              <a:avLst/>
              <a:gdLst/>
              <a:ahLst/>
              <a:cxnLst/>
              <a:rect l="l" t="t" r="r" b="b"/>
              <a:pathLst>
                <a:path w="8713" h="12469" extrusionOk="0">
                  <a:moveTo>
                    <a:pt x="5512" y="0"/>
                  </a:moveTo>
                  <a:cubicBezTo>
                    <a:pt x="4929" y="0"/>
                    <a:pt x="3795" y="345"/>
                    <a:pt x="3580" y="1055"/>
                  </a:cubicBezTo>
                  <a:cubicBezTo>
                    <a:pt x="3279" y="2100"/>
                    <a:pt x="3834" y="3098"/>
                    <a:pt x="3533" y="3146"/>
                  </a:cubicBezTo>
                  <a:cubicBezTo>
                    <a:pt x="3528" y="3147"/>
                    <a:pt x="3523" y="3147"/>
                    <a:pt x="3518" y="3147"/>
                  </a:cubicBezTo>
                  <a:cubicBezTo>
                    <a:pt x="3210" y="3147"/>
                    <a:pt x="3028" y="1698"/>
                    <a:pt x="3137" y="1324"/>
                  </a:cubicBezTo>
                  <a:cubicBezTo>
                    <a:pt x="3144" y="1298"/>
                    <a:pt x="3139" y="1285"/>
                    <a:pt x="3125" y="1285"/>
                  </a:cubicBezTo>
                  <a:cubicBezTo>
                    <a:pt x="2944" y="1285"/>
                    <a:pt x="1183" y="3319"/>
                    <a:pt x="1521" y="4112"/>
                  </a:cubicBezTo>
                  <a:cubicBezTo>
                    <a:pt x="1901" y="4984"/>
                    <a:pt x="2361" y="5839"/>
                    <a:pt x="2250" y="5982"/>
                  </a:cubicBezTo>
                  <a:cubicBezTo>
                    <a:pt x="2237" y="5996"/>
                    <a:pt x="2218" y="6003"/>
                    <a:pt x="2195" y="6003"/>
                  </a:cubicBezTo>
                  <a:cubicBezTo>
                    <a:pt x="1982" y="6003"/>
                    <a:pt x="1370" y="5425"/>
                    <a:pt x="1299" y="4397"/>
                  </a:cubicBezTo>
                  <a:cubicBezTo>
                    <a:pt x="1279" y="4166"/>
                    <a:pt x="1238" y="4072"/>
                    <a:pt x="1187" y="4072"/>
                  </a:cubicBezTo>
                  <a:cubicBezTo>
                    <a:pt x="993" y="4072"/>
                    <a:pt x="668" y="5467"/>
                    <a:pt x="982" y="5744"/>
                  </a:cubicBezTo>
                  <a:cubicBezTo>
                    <a:pt x="1378" y="6093"/>
                    <a:pt x="2028" y="6679"/>
                    <a:pt x="1774" y="6901"/>
                  </a:cubicBezTo>
                  <a:cubicBezTo>
                    <a:pt x="1757" y="6916"/>
                    <a:pt x="1738" y="6924"/>
                    <a:pt x="1717" y="6924"/>
                  </a:cubicBezTo>
                  <a:cubicBezTo>
                    <a:pt x="1473" y="6924"/>
                    <a:pt x="976" y="5948"/>
                    <a:pt x="796" y="5948"/>
                  </a:cubicBezTo>
                  <a:cubicBezTo>
                    <a:pt x="774" y="5948"/>
                    <a:pt x="756" y="5963"/>
                    <a:pt x="745" y="5998"/>
                  </a:cubicBezTo>
                  <a:cubicBezTo>
                    <a:pt x="650" y="6346"/>
                    <a:pt x="523" y="8025"/>
                    <a:pt x="1267" y="8612"/>
                  </a:cubicBezTo>
                  <a:cubicBezTo>
                    <a:pt x="1892" y="9080"/>
                    <a:pt x="1811" y="9517"/>
                    <a:pt x="1586" y="9517"/>
                  </a:cubicBezTo>
                  <a:cubicBezTo>
                    <a:pt x="1538" y="9517"/>
                    <a:pt x="1482" y="9496"/>
                    <a:pt x="1426" y="9451"/>
                  </a:cubicBezTo>
                  <a:cubicBezTo>
                    <a:pt x="1204" y="9265"/>
                    <a:pt x="803" y="8419"/>
                    <a:pt x="550" y="8419"/>
                  </a:cubicBezTo>
                  <a:cubicBezTo>
                    <a:pt x="458" y="8419"/>
                    <a:pt x="386" y="8528"/>
                    <a:pt x="349" y="8817"/>
                  </a:cubicBezTo>
                  <a:cubicBezTo>
                    <a:pt x="222" y="9895"/>
                    <a:pt x="1473" y="10275"/>
                    <a:pt x="1347" y="10560"/>
                  </a:cubicBezTo>
                  <a:cubicBezTo>
                    <a:pt x="1265" y="10723"/>
                    <a:pt x="1153" y="10880"/>
                    <a:pt x="978" y="10880"/>
                  </a:cubicBezTo>
                  <a:cubicBezTo>
                    <a:pt x="846" y="10880"/>
                    <a:pt x="678" y="10790"/>
                    <a:pt x="459" y="10544"/>
                  </a:cubicBezTo>
                  <a:cubicBezTo>
                    <a:pt x="414" y="10493"/>
                    <a:pt x="372" y="10470"/>
                    <a:pt x="336" y="10470"/>
                  </a:cubicBezTo>
                  <a:cubicBezTo>
                    <a:pt x="0" y="10470"/>
                    <a:pt x="130" y="12469"/>
                    <a:pt x="1766" y="12469"/>
                  </a:cubicBezTo>
                  <a:cubicBezTo>
                    <a:pt x="1971" y="12469"/>
                    <a:pt x="2201" y="12437"/>
                    <a:pt x="2456" y="12366"/>
                  </a:cubicBezTo>
                  <a:cubicBezTo>
                    <a:pt x="2456" y="12366"/>
                    <a:pt x="1521" y="8215"/>
                    <a:pt x="3374" y="5332"/>
                  </a:cubicBezTo>
                  <a:cubicBezTo>
                    <a:pt x="5212" y="2465"/>
                    <a:pt x="8539" y="1007"/>
                    <a:pt x="8650" y="516"/>
                  </a:cubicBezTo>
                  <a:cubicBezTo>
                    <a:pt x="8713" y="281"/>
                    <a:pt x="8275" y="189"/>
                    <a:pt x="7760" y="189"/>
                  </a:cubicBezTo>
                  <a:cubicBezTo>
                    <a:pt x="7233" y="189"/>
                    <a:pt x="6625" y="285"/>
                    <a:pt x="6385" y="421"/>
                  </a:cubicBezTo>
                  <a:cubicBezTo>
                    <a:pt x="5925" y="690"/>
                    <a:pt x="6036" y="1752"/>
                    <a:pt x="5545" y="1863"/>
                  </a:cubicBezTo>
                  <a:cubicBezTo>
                    <a:pt x="5524" y="1867"/>
                    <a:pt x="5506" y="1869"/>
                    <a:pt x="5488" y="1869"/>
                  </a:cubicBezTo>
                  <a:cubicBezTo>
                    <a:pt x="5085" y="1869"/>
                    <a:pt x="5450" y="686"/>
                    <a:pt x="5814" y="231"/>
                  </a:cubicBezTo>
                  <a:cubicBezTo>
                    <a:pt x="5942" y="78"/>
                    <a:pt x="5789" y="0"/>
                    <a:pt x="5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018350" y="939575"/>
              <a:ext cx="396875" cy="253875"/>
            </a:xfrm>
            <a:custGeom>
              <a:avLst/>
              <a:gdLst/>
              <a:ahLst/>
              <a:cxnLst/>
              <a:rect l="l" t="t" r="r" b="b"/>
              <a:pathLst>
                <a:path w="15875" h="10155" extrusionOk="0">
                  <a:moveTo>
                    <a:pt x="9919" y="0"/>
                  </a:moveTo>
                  <a:cubicBezTo>
                    <a:pt x="9109" y="0"/>
                    <a:pt x="6517" y="983"/>
                    <a:pt x="6234" y="1774"/>
                  </a:cubicBezTo>
                  <a:cubicBezTo>
                    <a:pt x="5854" y="2819"/>
                    <a:pt x="6170" y="3833"/>
                    <a:pt x="5727" y="3992"/>
                  </a:cubicBezTo>
                  <a:cubicBezTo>
                    <a:pt x="5707" y="3999"/>
                    <a:pt x="5690" y="4002"/>
                    <a:pt x="5673" y="4002"/>
                  </a:cubicBezTo>
                  <a:cubicBezTo>
                    <a:pt x="5319" y="4002"/>
                    <a:pt x="5701" y="2412"/>
                    <a:pt x="5822" y="1821"/>
                  </a:cubicBezTo>
                  <a:cubicBezTo>
                    <a:pt x="5860" y="1652"/>
                    <a:pt x="5781" y="1580"/>
                    <a:pt x="5646" y="1580"/>
                  </a:cubicBezTo>
                  <a:cubicBezTo>
                    <a:pt x="5276" y="1580"/>
                    <a:pt x="4485" y="2127"/>
                    <a:pt x="4555" y="2708"/>
                  </a:cubicBezTo>
                  <a:cubicBezTo>
                    <a:pt x="4650" y="3516"/>
                    <a:pt x="5093" y="4245"/>
                    <a:pt x="4650" y="4419"/>
                  </a:cubicBezTo>
                  <a:cubicBezTo>
                    <a:pt x="4623" y="4429"/>
                    <a:pt x="4598" y="4433"/>
                    <a:pt x="4574" y="4433"/>
                  </a:cubicBezTo>
                  <a:cubicBezTo>
                    <a:pt x="4201" y="4433"/>
                    <a:pt x="4165" y="3322"/>
                    <a:pt x="4269" y="2756"/>
                  </a:cubicBezTo>
                  <a:cubicBezTo>
                    <a:pt x="4283" y="2681"/>
                    <a:pt x="4260" y="2648"/>
                    <a:pt x="4208" y="2648"/>
                  </a:cubicBezTo>
                  <a:cubicBezTo>
                    <a:pt x="3845" y="2648"/>
                    <a:pt x="2085" y="4335"/>
                    <a:pt x="2321" y="5085"/>
                  </a:cubicBezTo>
                  <a:cubicBezTo>
                    <a:pt x="2606" y="5940"/>
                    <a:pt x="2717" y="6526"/>
                    <a:pt x="2558" y="6606"/>
                  </a:cubicBezTo>
                  <a:cubicBezTo>
                    <a:pt x="2552" y="6608"/>
                    <a:pt x="2545" y="6609"/>
                    <a:pt x="2538" y="6609"/>
                  </a:cubicBezTo>
                  <a:cubicBezTo>
                    <a:pt x="2362" y="6609"/>
                    <a:pt x="2100" y="5871"/>
                    <a:pt x="2115" y="5322"/>
                  </a:cubicBezTo>
                  <a:cubicBezTo>
                    <a:pt x="2118" y="5256"/>
                    <a:pt x="2107" y="5225"/>
                    <a:pt x="2084" y="5225"/>
                  </a:cubicBezTo>
                  <a:cubicBezTo>
                    <a:pt x="1915" y="5225"/>
                    <a:pt x="1123" y="6944"/>
                    <a:pt x="1529" y="7699"/>
                  </a:cubicBezTo>
                  <a:cubicBezTo>
                    <a:pt x="1734" y="8103"/>
                    <a:pt x="1684" y="8316"/>
                    <a:pt x="1578" y="8316"/>
                  </a:cubicBezTo>
                  <a:cubicBezTo>
                    <a:pt x="1455" y="8316"/>
                    <a:pt x="1257" y="8032"/>
                    <a:pt x="1291" y="7429"/>
                  </a:cubicBezTo>
                  <a:cubicBezTo>
                    <a:pt x="1303" y="7209"/>
                    <a:pt x="1247" y="7112"/>
                    <a:pt x="1163" y="7112"/>
                  </a:cubicBezTo>
                  <a:cubicBezTo>
                    <a:pt x="817" y="7112"/>
                    <a:pt x="0" y="8741"/>
                    <a:pt x="1529" y="10154"/>
                  </a:cubicBezTo>
                  <a:cubicBezTo>
                    <a:pt x="1529" y="10154"/>
                    <a:pt x="3350" y="5940"/>
                    <a:pt x="6788" y="4879"/>
                  </a:cubicBezTo>
                  <a:cubicBezTo>
                    <a:pt x="7880" y="4537"/>
                    <a:pt x="9210" y="4428"/>
                    <a:pt x="10512" y="4428"/>
                  </a:cubicBezTo>
                  <a:cubicBezTo>
                    <a:pt x="12797" y="4428"/>
                    <a:pt x="14994" y="4763"/>
                    <a:pt x="15654" y="4763"/>
                  </a:cubicBezTo>
                  <a:cubicBezTo>
                    <a:pt x="15803" y="4763"/>
                    <a:pt x="15874" y="4746"/>
                    <a:pt x="15850" y="4704"/>
                  </a:cubicBezTo>
                  <a:cubicBezTo>
                    <a:pt x="15664" y="4378"/>
                    <a:pt x="14380" y="1675"/>
                    <a:pt x="13778" y="1675"/>
                  </a:cubicBezTo>
                  <a:cubicBezTo>
                    <a:pt x="13766" y="1675"/>
                    <a:pt x="13755" y="1676"/>
                    <a:pt x="13743" y="1679"/>
                  </a:cubicBezTo>
                  <a:cubicBezTo>
                    <a:pt x="13248" y="1770"/>
                    <a:pt x="12496" y="2471"/>
                    <a:pt x="12095" y="2471"/>
                  </a:cubicBezTo>
                  <a:cubicBezTo>
                    <a:pt x="12008" y="2471"/>
                    <a:pt x="11937" y="2439"/>
                    <a:pt x="11890" y="2360"/>
                  </a:cubicBezTo>
                  <a:cubicBezTo>
                    <a:pt x="11627" y="1942"/>
                    <a:pt x="13206" y="1313"/>
                    <a:pt x="13546" y="1313"/>
                  </a:cubicBezTo>
                  <a:cubicBezTo>
                    <a:pt x="13555" y="1313"/>
                    <a:pt x="13562" y="1313"/>
                    <a:pt x="13569" y="1314"/>
                  </a:cubicBezTo>
                  <a:cubicBezTo>
                    <a:pt x="13572" y="1314"/>
                    <a:pt x="13574" y="1315"/>
                    <a:pt x="13576" y="1315"/>
                  </a:cubicBezTo>
                  <a:cubicBezTo>
                    <a:pt x="13763" y="1315"/>
                    <a:pt x="11811" y="86"/>
                    <a:pt x="10906" y="86"/>
                  </a:cubicBezTo>
                  <a:cubicBezTo>
                    <a:pt x="10785" y="86"/>
                    <a:pt x="10682" y="108"/>
                    <a:pt x="10606" y="158"/>
                  </a:cubicBezTo>
                  <a:cubicBezTo>
                    <a:pt x="9973" y="601"/>
                    <a:pt x="9703" y="2170"/>
                    <a:pt x="9276" y="2217"/>
                  </a:cubicBezTo>
                  <a:cubicBezTo>
                    <a:pt x="9259" y="2220"/>
                    <a:pt x="9243" y="2221"/>
                    <a:pt x="9227" y="2221"/>
                  </a:cubicBezTo>
                  <a:cubicBezTo>
                    <a:pt x="8829" y="2221"/>
                    <a:pt x="8813" y="1447"/>
                    <a:pt x="9957" y="395"/>
                  </a:cubicBezTo>
                  <a:cubicBezTo>
                    <a:pt x="10265" y="116"/>
                    <a:pt x="10197" y="0"/>
                    <a:pt x="9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1051725" y="1108700"/>
              <a:ext cx="423275" cy="261100"/>
            </a:xfrm>
            <a:custGeom>
              <a:avLst/>
              <a:gdLst/>
              <a:ahLst/>
              <a:cxnLst/>
              <a:rect l="l" t="t" r="r" b="b"/>
              <a:pathLst>
                <a:path w="16931" h="10444" extrusionOk="0">
                  <a:moveTo>
                    <a:pt x="5607" y="1"/>
                  </a:moveTo>
                  <a:cubicBezTo>
                    <a:pt x="5103" y="1"/>
                    <a:pt x="4650" y="141"/>
                    <a:pt x="4408" y="522"/>
                  </a:cubicBezTo>
                  <a:cubicBezTo>
                    <a:pt x="3772" y="1520"/>
                    <a:pt x="3806" y="2041"/>
                    <a:pt x="3561" y="2041"/>
                  </a:cubicBezTo>
                  <a:cubicBezTo>
                    <a:pt x="3506" y="2041"/>
                    <a:pt x="3438" y="2015"/>
                    <a:pt x="3346" y="1964"/>
                  </a:cubicBezTo>
                  <a:cubicBezTo>
                    <a:pt x="2839" y="1678"/>
                    <a:pt x="3552" y="649"/>
                    <a:pt x="4043" y="253"/>
                  </a:cubicBezTo>
                  <a:cubicBezTo>
                    <a:pt x="4160" y="162"/>
                    <a:pt x="3991" y="98"/>
                    <a:pt x="3669" y="98"/>
                  </a:cubicBezTo>
                  <a:cubicBezTo>
                    <a:pt x="2630" y="98"/>
                    <a:pt x="0" y="766"/>
                    <a:pt x="194" y="3389"/>
                  </a:cubicBezTo>
                  <a:cubicBezTo>
                    <a:pt x="1068" y="3185"/>
                    <a:pt x="1955" y="3084"/>
                    <a:pt x="2839" y="3084"/>
                  </a:cubicBezTo>
                  <a:cubicBezTo>
                    <a:pt x="4967" y="3084"/>
                    <a:pt x="7071" y="3669"/>
                    <a:pt x="8907" y="4799"/>
                  </a:cubicBezTo>
                  <a:cubicBezTo>
                    <a:pt x="13264" y="7493"/>
                    <a:pt x="15466" y="10281"/>
                    <a:pt x="16210" y="10439"/>
                  </a:cubicBezTo>
                  <a:cubicBezTo>
                    <a:pt x="16224" y="10442"/>
                    <a:pt x="16238" y="10444"/>
                    <a:pt x="16251" y="10444"/>
                  </a:cubicBezTo>
                  <a:cubicBezTo>
                    <a:pt x="16931" y="10444"/>
                    <a:pt x="15865" y="6367"/>
                    <a:pt x="14325" y="4657"/>
                  </a:cubicBezTo>
                  <a:cubicBezTo>
                    <a:pt x="14325" y="4657"/>
                    <a:pt x="12374" y="5172"/>
                    <a:pt x="11572" y="5172"/>
                  </a:cubicBezTo>
                  <a:cubicBezTo>
                    <a:pt x="11409" y="5172"/>
                    <a:pt x="11294" y="5151"/>
                    <a:pt x="11252" y="5100"/>
                  </a:cubicBezTo>
                  <a:cubicBezTo>
                    <a:pt x="11014" y="4783"/>
                    <a:pt x="13977" y="4229"/>
                    <a:pt x="13977" y="4229"/>
                  </a:cubicBezTo>
                  <a:cubicBezTo>
                    <a:pt x="13977" y="4229"/>
                    <a:pt x="12472" y="3041"/>
                    <a:pt x="9826" y="2296"/>
                  </a:cubicBezTo>
                  <a:cubicBezTo>
                    <a:pt x="9826" y="2296"/>
                    <a:pt x="8124" y="3078"/>
                    <a:pt x="7576" y="3078"/>
                  </a:cubicBezTo>
                  <a:cubicBezTo>
                    <a:pt x="7510" y="3078"/>
                    <a:pt x="7461" y="3066"/>
                    <a:pt x="7434" y="3041"/>
                  </a:cubicBezTo>
                  <a:cubicBezTo>
                    <a:pt x="7180" y="2803"/>
                    <a:pt x="9382" y="1932"/>
                    <a:pt x="9382" y="1932"/>
                  </a:cubicBezTo>
                  <a:cubicBezTo>
                    <a:pt x="9382" y="1932"/>
                    <a:pt x="8777" y="1368"/>
                    <a:pt x="8348" y="1368"/>
                  </a:cubicBezTo>
                  <a:cubicBezTo>
                    <a:pt x="8317" y="1368"/>
                    <a:pt x="8287" y="1371"/>
                    <a:pt x="8257" y="1377"/>
                  </a:cubicBezTo>
                  <a:cubicBezTo>
                    <a:pt x="7890" y="1459"/>
                    <a:pt x="7018" y="2255"/>
                    <a:pt x="6459" y="2255"/>
                  </a:cubicBezTo>
                  <a:cubicBezTo>
                    <a:pt x="6368" y="2255"/>
                    <a:pt x="6285" y="2234"/>
                    <a:pt x="6214" y="2185"/>
                  </a:cubicBezTo>
                  <a:cubicBezTo>
                    <a:pt x="5723" y="1837"/>
                    <a:pt x="7798" y="1346"/>
                    <a:pt x="7956" y="950"/>
                  </a:cubicBezTo>
                  <a:cubicBezTo>
                    <a:pt x="8065" y="677"/>
                    <a:pt x="6714" y="1"/>
                    <a:pt x="5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1056550" y="1167875"/>
              <a:ext cx="272125" cy="283425"/>
            </a:xfrm>
            <a:custGeom>
              <a:avLst/>
              <a:gdLst/>
              <a:ahLst/>
              <a:cxnLst/>
              <a:rect l="l" t="t" r="r" b="b"/>
              <a:pathLst>
                <a:path w="10885" h="11337" extrusionOk="0">
                  <a:moveTo>
                    <a:pt x="1586" y="1"/>
                  </a:moveTo>
                  <a:cubicBezTo>
                    <a:pt x="897" y="1"/>
                    <a:pt x="50" y="242"/>
                    <a:pt x="1" y="1022"/>
                  </a:cubicBezTo>
                  <a:cubicBezTo>
                    <a:pt x="1" y="1022"/>
                    <a:pt x="2931" y="1292"/>
                    <a:pt x="6195" y="4920"/>
                  </a:cubicBezTo>
                  <a:cubicBezTo>
                    <a:pt x="9456" y="8527"/>
                    <a:pt x="9756" y="11336"/>
                    <a:pt x="10320" y="11336"/>
                  </a:cubicBezTo>
                  <a:cubicBezTo>
                    <a:pt x="10324" y="11336"/>
                    <a:pt x="10327" y="11336"/>
                    <a:pt x="10330" y="11336"/>
                  </a:cubicBezTo>
                  <a:cubicBezTo>
                    <a:pt x="10884" y="11288"/>
                    <a:pt x="10774" y="6932"/>
                    <a:pt x="10377" y="6314"/>
                  </a:cubicBezTo>
                  <a:cubicBezTo>
                    <a:pt x="9981" y="5696"/>
                    <a:pt x="8445" y="6219"/>
                    <a:pt x="8255" y="5633"/>
                  </a:cubicBezTo>
                  <a:cubicBezTo>
                    <a:pt x="8204" y="5474"/>
                    <a:pt x="8310" y="5419"/>
                    <a:pt x="8494" y="5419"/>
                  </a:cubicBezTo>
                  <a:cubicBezTo>
                    <a:pt x="8917" y="5419"/>
                    <a:pt x="9752" y="5711"/>
                    <a:pt x="10049" y="5711"/>
                  </a:cubicBezTo>
                  <a:cubicBezTo>
                    <a:pt x="10113" y="5711"/>
                    <a:pt x="10152" y="5697"/>
                    <a:pt x="10156" y="5664"/>
                  </a:cubicBezTo>
                  <a:cubicBezTo>
                    <a:pt x="10187" y="5427"/>
                    <a:pt x="9506" y="3304"/>
                    <a:pt x="7827" y="3019"/>
                  </a:cubicBezTo>
                  <a:cubicBezTo>
                    <a:pt x="6163" y="2733"/>
                    <a:pt x="5609" y="2670"/>
                    <a:pt x="5704" y="2480"/>
                  </a:cubicBezTo>
                  <a:cubicBezTo>
                    <a:pt x="5738" y="2406"/>
                    <a:pt x="5906" y="2381"/>
                    <a:pt x="6130" y="2381"/>
                  </a:cubicBezTo>
                  <a:cubicBezTo>
                    <a:pt x="6529" y="2381"/>
                    <a:pt x="7106" y="2460"/>
                    <a:pt x="7431" y="2480"/>
                  </a:cubicBezTo>
                  <a:cubicBezTo>
                    <a:pt x="7434" y="2480"/>
                    <a:pt x="7438" y="2480"/>
                    <a:pt x="7441" y="2480"/>
                  </a:cubicBezTo>
                  <a:cubicBezTo>
                    <a:pt x="7850" y="2480"/>
                    <a:pt x="7215" y="1677"/>
                    <a:pt x="6400" y="1677"/>
                  </a:cubicBezTo>
                  <a:cubicBezTo>
                    <a:pt x="6251" y="1677"/>
                    <a:pt x="6097" y="1704"/>
                    <a:pt x="5942" y="1767"/>
                  </a:cubicBezTo>
                  <a:cubicBezTo>
                    <a:pt x="5385" y="1981"/>
                    <a:pt x="5023" y="2112"/>
                    <a:pt x="4840" y="2112"/>
                  </a:cubicBezTo>
                  <a:cubicBezTo>
                    <a:pt x="4685" y="2112"/>
                    <a:pt x="4659" y="2017"/>
                    <a:pt x="4753" y="1799"/>
                  </a:cubicBezTo>
                  <a:cubicBezTo>
                    <a:pt x="4943" y="1323"/>
                    <a:pt x="6971" y="1403"/>
                    <a:pt x="6813" y="1133"/>
                  </a:cubicBezTo>
                  <a:cubicBezTo>
                    <a:pt x="6681" y="942"/>
                    <a:pt x="5158" y="235"/>
                    <a:pt x="4113" y="235"/>
                  </a:cubicBezTo>
                  <a:cubicBezTo>
                    <a:pt x="3775" y="235"/>
                    <a:pt x="3486" y="310"/>
                    <a:pt x="3312" y="500"/>
                  </a:cubicBezTo>
                  <a:cubicBezTo>
                    <a:pt x="3046" y="782"/>
                    <a:pt x="2746" y="886"/>
                    <a:pt x="2511" y="886"/>
                  </a:cubicBezTo>
                  <a:cubicBezTo>
                    <a:pt x="2114" y="886"/>
                    <a:pt x="1903" y="592"/>
                    <a:pt x="2361" y="373"/>
                  </a:cubicBezTo>
                  <a:cubicBezTo>
                    <a:pt x="2708" y="199"/>
                    <a:pt x="2212" y="1"/>
                    <a:pt x="1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1045450" y="1185100"/>
              <a:ext cx="445600" cy="646000"/>
            </a:xfrm>
            <a:custGeom>
              <a:avLst/>
              <a:gdLst/>
              <a:ahLst/>
              <a:cxnLst/>
              <a:rect l="l" t="t" r="r" b="b"/>
              <a:pathLst>
                <a:path w="17824" h="25840" extrusionOk="0">
                  <a:moveTo>
                    <a:pt x="904" y="1"/>
                  </a:moveTo>
                  <a:lnTo>
                    <a:pt x="1" y="333"/>
                  </a:lnTo>
                  <a:cubicBezTo>
                    <a:pt x="1" y="333"/>
                    <a:pt x="1015" y="3233"/>
                    <a:pt x="6180" y="9237"/>
                  </a:cubicBezTo>
                  <a:cubicBezTo>
                    <a:pt x="12184" y="16192"/>
                    <a:pt x="14085" y="25840"/>
                    <a:pt x="14085" y="25840"/>
                  </a:cubicBezTo>
                  <a:lnTo>
                    <a:pt x="17824" y="24462"/>
                  </a:lnTo>
                  <a:cubicBezTo>
                    <a:pt x="16461" y="21166"/>
                    <a:pt x="13198" y="13277"/>
                    <a:pt x="7590" y="8191"/>
                  </a:cubicBezTo>
                  <a:cubicBezTo>
                    <a:pt x="1284" y="2456"/>
                    <a:pt x="904" y="1"/>
                    <a:pt x="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1"/>
          <p:cNvSpPr/>
          <p:nvPr/>
        </p:nvSpPr>
        <p:spPr>
          <a:xfrm flipH="1">
            <a:off x="7252861" y="-87825"/>
            <a:ext cx="1578207" cy="1439473"/>
          </a:xfrm>
          <a:custGeom>
            <a:avLst/>
            <a:gdLst/>
            <a:ahLst/>
            <a:cxnLst/>
            <a:rect l="l" t="t" r="r" b="b"/>
            <a:pathLst>
              <a:path w="14925" h="13613" extrusionOk="0">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50570" y="3390485"/>
            <a:ext cx="3095691" cy="1762800"/>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2212048" y="80793"/>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5841708" y="486460"/>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5185251" y="504626"/>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4079802" y="1341079"/>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1096437" y="2973886"/>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7814937" y="2214131"/>
            <a:ext cx="454052" cy="290734"/>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txBox="1">
            <a:spLocks noGrp="1"/>
          </p:cNvSpPr>
          <p:nvPr>
            <p:ph type="title" hasCustomPrompt="1"/>
          </p:nvPr>
        </p:nvSpPr>
        <p:spPr>
          <a:xfrm>
            <a:off x="1802850" y="1603950"/>
            <a:ext cx="55383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a:spLocks noGrp="1"/>
          </p:cNvSpPr>
          <p:nvPr>
            <p:ph type="subTitle" idx="1"/>
          </p:nvPr>
        </p:nvSpPr>
        <p:spPr>
          <a:xfrm>
            <a:off x="2105400" y="3115050"/>
            <a:ext cx="4933200" cy="42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6"/>
        <p:cNvGrpSpPr/>
        <p:nvPr/>
      </p:nvGrpSpPr>
      <p:grpSpPr>
        <a:xfrm>
          <a:off x="0" y="0"/>
          <a:ext cx="0" cy="0"/>
          <a:chOff x="0" y="0"/>
          <a:chExt cx="0" cy="0"/>
        </a:xfrm>
      </p:grpSpPr>
      <p:sp>
        <p:nvSpPr>
          <p:cNvPr id="177" name="Google Shape;177;p14"/>
          <p:cNvSpPr/>
          <p:nvPr/>
        </p:nvSpPr>
        <p:spPr>
          <a:xfrm>
            <a:off x="6537625" y="4040625"/>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6" y="3326050"/>
            <a:ext cx="4733581" cy="1969850"/>
            <a:chOff x="-6" y="3326050"/>
            <a:chExt cx="4733581" cy="1969850"/>
          </a:xfrm>
        </p:grpSpPr>
        <p:sp>
          <p:nvSpPr>
            <p:cNvPr id="179" name="Google Shape;179;p14"/>
            <p:cNvSpPr/>
            <p:nvPr/>
          </p:nvSpPr>
          <p:spPr>
            <a:xfrm flipH="1">
              <a:off x="-6" y="3326050"/>
              <a:ext cx="4733581" cy="1969850"/>
            </a:xfrm>
            <a:custGeom>
              <a:avLst/>
              <a:gdLst/>
              <a:ahLst/>
              <a:cxnLst/>
              <a:rect l="l" t="t" r="r" b="b"/>
              <a:pathLst>
                <a:path w="53073" h="22086" extrusionOk="0">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flipH="1">
              <a:off x="1072366" y="4275490"/>
              <a:ext cx="1097475" cy="790709"/>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4"/>
          <p:cNvSpPr/>
          <p:nvPr/>
        </p:nvSpPr>
        <p:spPr>
          <a:xfrm rot="10800000">
            <a:off x="6422082" y="-26098"/>
            <a:ext cx="2742518" cy="1561696"/>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flipH="1">
            <a:off x="-344044" y="-304401"/>
            <a:ext cx="1969843" cy="1969843"/>
          </a:xfrm>
          <a:custGeom>
            <a:avLst/>
            <a:gdLst/>
            <a:ahLst/>
            <a:cxnLst/>
            <a:rect l="l" t="t" r="r" b="b"/>
            <a:pathLst>
              <a:path w="25286" h="25286" extrusionOk="0">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3002573" y="297845"/>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flipH="1">
            <a:off x="5460151" y="297851"/>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flipH="1">
            <a:off x="7873152" y="3326054"/>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286362" y="2423273"/>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a:off x="2290050" y="3351600"/>
            <a:ext cx="4563900" cy="4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8" name="Google Shape;188;p14"/>
          <p:cNvSpPr txBox="1">
            <a:spLocks noGrp="1"/>
          </p:cNvSpPr>
          <p:nvPr>
            <p:ph type="subTitle" idx="1"/>
          </p:nvPr>
        </p:nvSpPr>
        <p:spPr>
          <a:xfrm>
            <a:off x="1680175" y="1608000"/>
            <a:ext cx="5784000" cy="159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le and two columns 1">
  <p:cSld name="TITLE_AND_BODY_1">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714950" y="535000"/>
            <a:ext cx="57141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2" name="Google Shape;202;p16"/>
          <p:cNvSpPr txBox="1">
            <a:spLocks noGrp="1"/>
          </p:cNvSpPr>
          <p:nvPr>
            <p:ph type="body" idx="1"/>
          </p:nvPr>
        </p:nvSpPr>
        <p:spPr>
          <a:xfrm>
            <a:off x="720000" y="1608950"/>
            <a:ext cx="3762000" cy="299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lvl1pPr>
            <a:lvl2pPr marL="914400" lvl="1" indent="-304800" rtl="0">
              <a:lnSpc>
                <a:spcPct val="100000"/>
              </a:lnSpc>
              <a:spcBef>
                <a:spcPts val="0"/>
              </a:spcBef>
              <a:spcAft>
                <a:spcPts val="0"/>
              </a:spcAft>
              <a:buSzPts val="1200"/>
              <a:buFont typeface="Open Sans"/>
              <a:buChar char="○"/>
              <a:defRPr/>
            </a:lvl2pPr>
            <a:lvl3pPr marL="1371600" lvl="2" indent="-304800" rtl="0">
              <a:lnSpc>
                <a:spcPct val="100000"/>
              </a:lnSpc>
              <a:spcBef>
                <a:spcPts val="0"/>
              </a:spcBef>
              <a:spcAft>
                <a:spcPts val="0"/>
              </a:spcAft>
              <a:buSzPts val="1200"/>
              <a:buFont typeface="Open Sans"/>
              <a:buChar char="■"/>
              <a:defRPr/>
            </a:lvl3pPr>
            <a:lvl4pPr marL="1828800" lvl="3" indent="-304800" rtl="0">
              <a:lnSpc>
                <a:spcPct val="100000"/>
              </a:lnSpc>
              <a:spcBef>
                <a:spcPts val="0"/>
              </a:spcBef>
              <a:spcAft>
                <a:spcPts val="0"/>
              </a:spcAft>
              <a:buSzPts val="1200"/>
              <a:buFont typeface="Open Sans"/>
              <a:buChar char="●"/>
              <a:defRPr/>
            </a:lvl4pPr>
            <a:lvl5pPr marL="2286000" lvl="4" indent="-304800" rtl="0">
              <a:lnSpc>
                <a:spcPct val="100000"/>
              </a:lnSpc>
              <a:spcBef>
                <a:spcPts val="0"/>
              </a:spcBef>
              <a:spcAft>
                <a:spcPts val="0"/>
              </a:spcAft>
              <a:buSzPts val="1200"/>
              <a:buFont typeface="Open Sans"/>
              <a:buChar char="○"/>
              <a:defRPr/>
            </a:lvl5pPr>
            <a:lvl6pPr marL="2743200" lvl="5" indent="-304800" rtl="0">
              <a:lnSpc>
                <a:spcPct val="100000"/>
              </a:lnSpc>
              <a:spcBef>
                <a:spcPts val="0"/>
              </a:spcBef>
              <a:spcAft>
                <a:spcPts val="0"/>
              </a:spcAft>
              <a:buSzPts val="1200"/>
              <a:buFont typeface="Open Sans"/>
              <a:buChar char="■"/>
              <a:defRPr/>
            </a:lvl6pPr>
            <a:lvl7pPr marL="3200400" lvl="6" indent="-304800" rtl="0">
              <a:lnSpc>
                <a:spcPct val="100000"/>
              </a:lnSpc>
              <a:spcBef>
                <a:spcPts val="0"/>
              </a:spcBef>
              <a:spcAft>
                <a:spcPts val="0"/>
              </a:spcAft>
              <a:buSzPts val="1200"/>
              <a:buFont typeface="Open Sans"/>
              <a:buChar char="●"/>
              <a:defRPr/>
            </a:lvl7pPr>
            <a:lvl8pPr marL="3657600" lvl="7" indent="-304800" rtl="0">
              <a:lnSpc>
                <a:spcPct val="100000"/>
              </a:lnSpc>
              <a:spcBef>
                <a:spcPts val="0"/>
              </a:spcBef>
              <a:spcAft>
                <a:spcPts val="0"/>
              </a:spcAft>
              <a:buSzPts val="1200"/>
              <a:buFont typeface="Open Sans"/>
              <a:buChar char="○"/>
              <a:defRPr/>
            </a:lvl8pPr>
            <a:lvl9pPr marL="4114800" lvl="8" indent="-304800" rtl="0">
              <a:lnSpc>
                <a:spcPct val="100000"/>
              </a:lnSpc>
              <a:spcBef>
                <a:spcPts val="0"/>
              </a:spcBef>
              <a:spcAft>
                <a:spcPts val="0"/>
              </a:spcAft>
              <a:buSzPts val="1200"/>
              <a:buFont typeface="Open Sans"/>
              <a:buChar char="■"/>
              <a:defRPr/>
            </a:lvl9pPr>
          </a:lstStyle>
          <a:p>
            <a:endParaRPr/>
          </a:p>
        </p:txBody>
      </p:sp>
      <p:sp>
        <p:nvSpPr>
          <p:cNvPr id="203" name="Google Shape;203;p16"/>
          <p:cNvSpPr txBox="1">
            <a:spLocks noGrp="1"/>
          </p:cNvSpPr>
          <p:nvPr>
            <p:ph type="body" idx="2"/>
          </p:nvPr>
        </p:nvSpPr>
        <p:spPr>
          <a:xfrm>
            <a:off x="4662000" y="1608950"/>
            <a:ext cx="3762000" cy="299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lvl1pPr>
            <a:lvl2pPr marL="914400" lvl="1" indent="-304800" rtl="0">
              <a:lnSpc>
                <a:spcPct val="100000"/>
              </a:lnSpc>
              <a:spcBef>
                <a:spcPts val="0"/>
              </a:spcBef>
              <a:spcAft>
                <a:spcPts val="0"/>
              </a:spcAft>
              <a:buSzPts val="1200"/>
              <a:buFont typeface="Open Sans"/>
              <a:buChar char="○"/>
              <a:defRPr/>
            </a:lvl2pPr>
            <a:lvl3pPr marL="1371600" lvl="2" indent="-304800" rtl="0">
              <a:lnSpc>
                <a:spcPct val="100000"/>
              </a:lnSpc>
              <a:spcBef>
                <a:spcPts val="0"/>
              </a:spcBef>
              <a:spcAft>
                <a:spcPts val="0"/>
              </a:spcAft>
              <a:buSzPts val="1200"/>
              <a:buFont typeface="Open Sans"/>
              <a:buChar char="■"/>
              <a:defRPr/>
            </a:lvl3pPr>
            <a:lvl4pPr marL="1828800" lvl="3" indent="-304800" rtl="0">
              <a:lnSpc>
                <a:spcPct val="100000"/>
              </a:lnSpc>
              <a:spcBef>
                <a:spcPts val="0"/>
              </a:spcBef>
              <a:spcAft>
                <a:spcPts val="0"/>
              </a:spcAft>
              <a:buSzPts val="1200"/>
              <a:buFont typeface="Open Sans"/>
              <a:buChar char="●"/>
              <a:defRPr/>
            </a:lvl4pPr>
            <a:lvl5pPr marL="2286000" lvl="4" indent="-304800" rtl="0">
              <a:lnSpc>
                <a:spcPct val="100000"/>
              </a:lnSpc>
              <a:spcBef>
                <a:spcPts val="0"/>
              </a:spcBef>
              <a:spcAft>
                <a:spcPts val="0"/>
              </a:spcAft>
              <a:buSzPts val="1200"/>
              <a:buFont typeface="Open Sans"/>
              <a:buChar char="○"/>
              <a:defRPr/>
            </a:lvl5pPr>
            <a:lvl6pPr marL="2743200" lvl="5" indent="-304800" rtl="0">
              <a:lnSpc>
                <a:spcPct val="100000"/>
              </a:lnSpc>
              <a:spcBef>
                <a:spcPts val="0"/>
              </a:spcBef>
              <a:spcAft>
                <a:spcPts val="0"/>
              </a:spcAft>
              <a:buSzPts val="1200"/>
              <a:buFont typeface="Open Sans"/>
              <a:buChar char="■"/>
              <a:defRPr/>
            </a:lvl6pPr>
            <a:lvl7pPr marL="3200400" lvl="6" indent="-304800" rtl="0">
              <a:lnSpc>
                <a:spcPct val="100000"/>
              </a:lnSpc>
              <a:spcBef>
                <a:spcPts val="0"/>
              </a:spcBef>
              <a:spcAft>
                <a:spcPts val="0"/>
              </a:spcAft>
              <a:buSzPts val="1200"/>
              <a:buFont typeface="Open Sans"/>
              <a:buChar char="●"/>
              <a:defRPr/>
            </a:lvl7pPr>
            <a:lvl8pPr marL="3657600" lvl="7" indent="-304800" rtl="0">
              <a:lnSpc>
                <a:spcPct val="100000"/>
              </a:lnSpc>
              <a:spcBef>
                <a:spcPts val="0"/>
              </a:spcBef>
              <a:spcAft>
                <a:spcPts val="0"/>
              </a:spcAft>
              <a:buSzPts val="1200"/>
              <a:buFont typeface="Open Sans"/>
              <a:buChar char="○"/>
              <a:defRPr/>
            </a:lvl8pPr>
            <a:lvl9pPr marL="4114800" lvl="8" indent="-304800" rtl="0">
              <a:lnSpc>
                <a:spcPct val="100000"/>
              </a:lnSpc>
              <a:spcBef>
                <a:spcPts val="0"/>
              </a:spcBef>
              <a:spcAft>
                <a:spcPts val="0"/>
              </a:spcAft>
              <a:buSzPts val="1200"/>
              <a:buFont typeface="Open Sans"/>
              <a:buChar char="■"/>
              <a:defRPr/>
            </a:lvl9pPr>
          </a:lstStyle>
          <a:p>
            <a:endParaRPr/>
          </a:p>
        </p:txBody>
      </p:sp>
      <p:sp>
        <p:nvSpPr>
          <p:cNvPr id="204" name="Google Shape;204;p16"/>
          <p:cNvSpPr/>
          <p:nvPr/>
        </p:nvSpPr>
        <p:spPr>
          <a:xfrm rot="10800000">
            <a:off x="-38536" y="-16477"/>
            <a:ext cx="2426411" cy="1010402"/>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7063602" y="253920"/>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7778077" y="0"/>
            <a:ext cx="1487272" cy="599024"/>
          </a:xfrm>
          <a:custGeom>
            <a:avLst/>
            <a:gdLst/>
            <a:ahLst/>
            <a:cxnLst/>
            <a:rect l="l" t="t" r="r" b="b"/>
            <a:pathLst>
              <a:path w="5847" h="2355" extrusionOk="0">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flipH="1">
            <a:off x="6014580" y="4436150"/>
            <a:ext cx="3434520" cy="72366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259763" y="4435622"/>
            <a:ext cx="536449" cy="482701"/>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5"/>
        <p:cNvGrpSpPr/>
        <p:nvPr/>
      </p:nvGrpSpPr>
      <p:grpSpPr>
        <a:xfrm>
          <a:off x="0" y="0"/>
          <a:ext cx="0" cy="0"/>
          <a:chOff x="0" y="0"/>
          <a:chExt cx="0" cy="0"/>
        </a:xfrm>
      </p:grpSpPr>
      <p:sp>
        <p:nvSpPr>
          <p:cNvPr id="256" name="Google Shape;256;p20"/>
          <p:cNvSpPr/>
          <p:nvPr/>
        </p:nvSpPr>
        <p:spPr>
          <a:xfrm flipH="1">
            <a:off x="159352" y="4790054"/>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0" y="-4"/>
            <a:ext cx="2446133" cy="1392929"/>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0"/>
          <p:cNvGrpSpPr/>
          <p:nvPr/>
        </p:nvGrpSpPr>
        <p:grpSpPr>
          <a:xfrm>
            <a:off x="6504951" y="-85676"/>
            <a:ext cx="2648525" cy="1186303"/>
            <a:chOff x="4330350" y="1572375"/>
            <a:chExt cx="2648525" cy="1186303"/>
          </a:xfrm>
        </p:grpSpPr>
        <p:sp>
          <p:nvSpPr>
            <p:cNvPr id="259" name="Google Shape;259;p20"/>
            <p:cNvSpPr/>
            <p:nvPr/>
          </p:nvSpPr>
          <p:spPr>
            <a:xfrm rot="10800000" flipH="1">
              <a:off x="4330350" y="1655782"/>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10800000" flipH="1">
              <a:off x="6007138" y="1572375"/>
              <a:ext cx="885107" cy="63770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txBox="1">
            <a:spLocks noGrp="1"/>
          </p:cNvSpPr>
          <p:nvPr>
            <p:ph type="title"/>
          </p:nvPr>
        </p:nvSpPr>
        <p:spPr>
          <a:xfrm>
            <a:off x="1223400" y="535000"/>
            <a:ext cx="6697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262"/>
        <p:cNvGrpSpPr/>
        <p:nvPr/>
      </p:nvGrpSpPr>
      <p:grpSpPr>
        <a:xfrm>
          <a:off x="0" y="0"/>
          <a:ext cx="0" cy="0"/>
          <a:chOff x="0" y="0"/>
          <a:chExt cx="0" cy="0"/>
        </a:xfrm>
      </p:grpSpPr>
      <p:sp>
        <p:nvSpPr>
          <p:cNvPr id="263" name="Google Shape;263;p21"/>
          <p:cNvSpPr/>
          <p:nvPr/>
        </p:nvSpPr>
        <p:spPr>
          <a:xfrm flipH="1">
            <a:off x="7807727" y="33074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flipH="1">
            <a:off x="8428899" y="888052"/>
            <a:ext cx="555751" cy="355842"/>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flipH="1">
            <a:off x="-12" y="4052775"/>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flipH="1">
            <a:off x="6950640" y="3894500"/>
            <a:ext cx="2193360" cy="1248995"/>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10800000">
            <a:off x="-9475" y="-16443"/>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p:nvPr>
        </p:nvSpPr>
        <p:spPr>
          <a:xfrm>
            <a:off x="1223400" y="535000"/>
            <a:ext cx="6697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1"/>
          <p:cNvSpPr/>
          <p:nvPr/>
        </p:nvSpPr>
        <p:spPr>
          <a:xfrm flipH="1">
            <a:off x="151611" y="4705206"/>
            <a:ext cx="724590" cy="52205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4"/>
        <p:cNvGrpSpPr/>
        <p:nvPr/>
      </p:nvGrpSpPr>
      <p:grpSpPr>
        <a:xfrm>
          <a:off x="0" y="0"/>
          <a:ext cx="0" cy="0"/>
          <a:chOff x="0" y="0"/>
          <a:chExt cx="0" cy="0"/>
        </a:xfrm>
      </p:grpSpPr>
      <p:sp>
        <p:nvSpPr>
          <p:cNvPr id="305" name="Google Shape;305;p24"/>
          <p:cNvSpPr/>
          <p:nvPr/>
        </p:nvSpPr>
        <p:spPr>
          <a:xfrm>
            <a:off x="7789800" y="-561738"/>
            <a:ext cx="1511218" cy="1511218"/>
          </a:xfrm>
          <a:custGeom>
            <a:avLst/>
            <a:gdLst/>
            <a:ahLst/>
            <a:cxnLst/>
            <a:rect l="l" t="t" r="r" b="b"/>
            <a:pathLst>
              <a:path w="25286" h="25286" extrusionOk="0">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flipH="1">
            <a:off x="6686148" y="49908"/>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flipH="1">
            <a:off x="159352" y="460849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flipH="1">
            <a:off x="2582424" y="120527"/>
            <a:ext cx="555751" cy="355842"/>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flipH="1">
            <a:off x="6950640" y="3894500"/>
            <a:ext cx="2193360" cy="1248995"/>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475" y="-16443"/>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99950" y="165300"/>
            <a:ext cx="8744100" cy="481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5100" y="535000"/>
            <a:ext cx="7713600" cy="48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300"/>
              <a:buFont typeface="Work Sans ExtraBold"/>
              <a:buNone/>
              <a:defRPr sz="3300">
                <a:solidFill>
                  <a:schemeClr val="dk1"/>
                </a:solidFill>
                <a:latin typeface="Work Sans ExtraBold"/>
                <a:ea typeface="Work Sans ExtraBold"/>
                <a:cs typeface="Work Sans ExtraBold"/>
                <a:sym typeface="Work Sans ExtraBold"/>
              </a:defRPr>
            </a:lvl1pPr>
            <a:lvl2pPr lvl="1"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2pPr>
            <a:lvl3pPr lvl="2"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3pPr>
            <a:lvl4pPr lvl="3"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4pPr>
            <a:lvl5pPr lvl="4"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5pPr>
            <a:lvl6pPr lvl="5"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6pPr>
            <a:lvl7pPr lvl="6"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7pPr>
            <a:lvl8pPr lvl="7"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8pPr>
            <a:lvl9pPr lvl="8"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9pPr>
          </a:lstStyle>
          <a:p>
            <a:endParaRPr/>
          </a:p>
        </p:txBody>
      </p:sp>
      <p:sp>
        <p:nvSpPr>
          <p:cNvPr id="8" name="Google Shape;8;p1"/>
          <p:cNvSpPr txBox="1">
            <a:spLocks noGrp="1"/>
          </p:cNvSpPr>
          <p:nvPr>
            <p:ph type="body" idx="1"/>
          </p:nvPr>
        </p:nvSpPr>
        <p:spPr>
          <a:xfrm>
            <a:off x="715100" y="1152475"/>
            <a:ext cx="7713600" cy="34560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1600"/>
              </a:spcBef>
              <a:spcAft>
                <a:spcPts val="160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7" r:id="rId3"/>
    <p:sldLayoutId id="2147483658" r:id="rId4"/>
    <p:sldLayoutId id="2147483660" r:id="rId5"/>
    <p:sldLayoutId id="2147483662" r:id="rId6"/>
    <p:sldLayoutId id="2147483666" r:id="rId7"/>
    <p:sldLayoutId id="2147483667"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svg"/><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24.svg"/><Relationship Id="rId5" Type="http://schemas.openxmlformats.org/officeDocument/2006/relationships/image" Target="../media/image35.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62.svg"/><Relationship Id="rId7" Type="http://schemas.openxmlformats.org/officeDocument/2006/relationships/image" Target="../media/image30.svg"/><Relationship Id="rId2" Type="http://schemas.openxmlformats.org/officeDocument/2006/relationships/image" Target="../media/image61.png"/><Relationship Id="rId1" Type="http://schemas.openxmlformats.org/officeDocument/2006/relationships/slideLayout" Target="../slideLayouts/slideLayout10.xml"/><Relationship Id="rId6" Type="http://schemas.openxmlformats.org/officeDocument/2006/relationships/image" Target="../media/image29.png"/><Relationship Id="rId5" Type="http://schemas.openxmlformats.org/officeDocument/2006/relationships/image" Target="../media/image64.sv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sv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3.png"/><Relationship Id="rId7" Type="http://schemas.openxmlformats.org/officeDocument/2006/relationships/image" Target="../media/image31.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30.svg"/><Relationship Id="rId4" Type="http://schemas.openxmlformats.org/officeDocument/2006/relationships/image" Target="../media/image64.sv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svg"/></Relationships>
</file>

<file path=ppt/slides/_rels/slide34.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91.png"/><Relationship Id="rId5" Type="http://schemas.openxmlformats.org/officeDocument/2006/relationships/image" Target="../media/image9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s>
</file>

<file path=ppt/slides/_rels/slide3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headset looking at a person in a plane&#10;&#10;AI-generated content may be incorrect.">
            <a:extLst>
              <a:ext uri="{FF2B5EF4-FFF2-40B4-BE49-F238E27FC236}">
                <a16:creationId xmlns:a16="http://schemas.microsoft.com/office/drawing/2014/main" id="{C7EF03A7-76FB-6A64-167B-7D8FA7818B3F}"/>
              </a:ext>
            </a:extLst>
          </p:cNvPr>
          <p:cNvPicPr>
            <a:picLocks noChangeAspect="1"/>
          </p:cNvPicPr>
          <p:nvPr/>
        </p:nvPicPr>
        <p:blipFill>
          <a:blip r:embed="rId2"/>
          <a:stretch>
            <a:fillRect/>
          </a:stretch>
        </p:blipFill>
        <p:spPr>
          <a:xfrm>
            <a:off x="0" y="-5081"/>
            <a:ext cx="9144000" cy="5446327"/>
          </a:xfrm>
          <a:prstGeom prst="rect">
            <a:avLst/>
          </a:prstGeom>
        </p:spPr>
      </p:pic>
      <p:sp>
        <p:nvSpPr>
          <p:cNvPr id="4" name="Google Shape;328;p29">
            <a:extLst>
              <a:ext uri="{FF2B5EF4-FFF2-40B4-BE49-F238E27FC236}">
                <a16:creationId xmlns:a16="http://schemas.microsoft.com/office/drawing/2014/main" id="{D6764C26-54E2-B8B2-B1E2-206922166D36}"/>
              </a:ext>
            </a:extLst>
          </p:cNvPr>
          <p:cNvSpPr txBox="1">
            <a:spLocks/>
          </p:cNvSpPr>
          <p:nvPr/>
        </p:nvSpPr>
        <p:spPr>
          <a:xfrm>
            <a:off x="166460" y="-127000"/>
            <a:ext cx="4354740" cy="16611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400" dirty="0">
                <a:solidFill>
                  <a:srgbClr val="FBB442"/>
                </a:solidFill>
                <a:latin typeface="Work Sans ExtraBold" pitchFamily="2" charset="0"/>
              </a:rPr>
              <a:t>Flight Delay Prediction</a:t>
            </a:r>
          </a:p>
        </p:txBody>
      </p:sp>
      <p:sp>
        <p:nvSpPr>
          <p:cNvPr id="5" name="Google Shape;329;p29">
            <a:extLst>
              <a:ext uri="{FF2B5EF4-FFF2-40B4-BE49-F238E27FC236}">
                <a16:creationId xmlns:a16="http://schemas.microsoft.com/office/drawing/2014/main" id="{0C7D9158-2F81-EC46-7E4C-9F3EFC2DEB35}"/>
              </a:ext>
            </a:extLst>
          </p:cNvPr>
          <p:cNvSpPr txBox="1">
            <a:spLocks/>
          </p:cNvSpPr>
          <p:nvPr/>
        </p:nvSpPr>
        <p:spPr>
          <a:xfrm>
            <a:off x="207100" y="1281905"/>
            <a:ext cx="4470116" cy="40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chemeClr val="bg2"/>
                </a:solidFill>
                <a:latin typeface="Work Sans" pitchFamily="2" charset="0"/>
              </a:rPr>
              <a:t>By: Marco Kan, Danial Darabi, Mahesh Gupta</a:t>
            </a:r>
          </a:p>
        </p:txBody>
      </p:sp>
    </p:spTree>
    <p:extLst>
      <p:ext uri="{BB962C8B-B14F-4D97-AF65-F5344CB8AC3E}">
        <p14:creationId xmlns:p14="http://schemas.microsoft.com/office/powerpoint/2010/main" val="232989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F6EF-2D0E-1A1A-0A4E-42AB3C3F5EFC}"/>
              </a:ext>
            </a:extLst>
          </p:cNvPr>
          <p:cNvSpPr>
            <a:spLocks noGrp="1"/>
          </p:cNvSpPr>
          <p:nvPr>
            <p:ph type="title"/>
          </p:nvPr>
        </p:nvSpPr>
        <p:spPr>
          <a:xfrm>
            <a:off x="1299887" y="274995"/>
            <a:ext cx="6385200" cy="482700"/>
          </a:xfrm>
        </p:spPr>
        <p:txBody>
          <a:bodyPr/>
          <a:lstStyle/>
          <a:p>
            <a:r>
              <a:rPr lang="en-GB" dirty="0"/>
              <a:t>Fix Distribution</a:t>
            </a:r>
          </a:p>
        </p:txBody>
      </p:sp>
      <p:pic>
        <p:nvPicPr>
          <p:cNvPr id="4" name="Picture 3" descr="A graph of a graph showing a number of different stages of a model&#10;&#10;AI-generated content may be incorrect.">
            <a:extLst>
              <a:ext uri="{FF2B5EF4-FFF2-40B4-BE49-F238E27FC236}">
                <a16:creationId xmlns:a16="http://schemas.microsoft.com/office/drawing/2014/main" id="{9CD20EA3-E345-4D12-9A8B-3CEFDC529937}"/>
              </a:ext>
            </a:extLst>
          </p:cNvPr>
          <p:cNvPicPr>
            <a:picLocks noChangeAspect="1"/>
          </p:cNvPicPr>
          <p:nvPr/>
        </p:nvPicPr>
        <p:blipFill>
          <a:blip r:embed="rId2"/>
          <a:stretch>
            <a:fillRect/>
          </a:stretch>
        </p:blipFill>
        <p:spPr>
          <a:xfrm>
            <a:off x="1798983" y="996268"/>
            <a:ext cx="2615367" cy="1704596"/>
          </a:xfrm>
          <a:prstGeom prst="rect">
            <a:avLst/>
          </a:prstGeom>
        </p:spPr>
      </p:pic>
      <p:pic>
        <p:nvPicPr>
          <p:cNvPr id="6" name="Picture 5" descr="A graph of a distribution&#10;&#10;AI-generated content may be incorrect.">
            <a:extLst>
              <a:ext uri="{FF2B5EF4-FFF2-40B4-BE49-F238E27FC236}">
                <a16:creationId xmlns:a16="http://schemas.microsoft.com/office/drawing/2014/main" id="{E2141074-B719-92B3-56D7-6851A0164B64}"/>
              </a:ext>
            </a:extLst>
          </p:cNvPr>
          <p:cNvPicPr>
            <a:picLocks noChangeAspect="1"/>
          </p:cNvPicPr>
          <p:nvPr/>
        </p:nvPicPr>
        <p:blipFill>
          <a:blip r:embed="rId3"/>
          <a:stretch>
            <a:fillRect/>
          </a:stretch>
        </p:blipFill>
        <p:spPr>
          <a:xfrm>
            <a:off x="6088543" y="964911"/>
            <a:ext cx="2615367" cy="1744787"/>
          </a:xfrm>
          <a:prstGeom prst="rect">
            <a:avLst/>
          </a:prstGeom>
        </p:spPr>
      </p:pic>
      <p:pic>
        <p:nvPicPr>
          <p:cNvPr id="8" name="Picture 7" descr="A graph showing a number of negative distribution&#10;&#10;AI-generated content may be incorrect.">
            <a:extLst>
              <a:ext uri="{FF2B5EF4-FFF2-40B4-BE49-F238E27FC236}">
                <a16:creationId xmlns:a16="http://schemas.microsoft.com/office/drawing/2014/main" id="{D337A4F2-D729-DE40-580E-B571DFFCAA06}"/>
              </a:ext>
            </a:extLst>
          </p:cNvPr>
          <p:cNvPicPr>
            <a:picLocks noChangeAspect="1"/>
          </p:cNvPicPr>
          <p:nvPr/>
        </p:nvPicPr>
        <p:blipFill>
          <a:blip r:embed="rId4"/>
          <a:stretch>
            <a:fillRect/>
          </a:stretch>
        </p:blipFill>
        <p:spPr>
          <a:xfrm>
            <a:off x="1798985" y="2948271"/>
            <a:ext cx="2615365" cy="1744786"/>
          </a:xfrm>
          <a:prstGeom prst="rect">
            <a:avLst/>
          </a:prstGeom>
        </p:spPr>
      </p:pic>
      <p:pic>
        <p:nvPicPr>
          <p:cNvPr id="10" name="Picture 9" descr="A graph of a distribution&#10;&#10;AI-generated content may be incorrect.">
            <a:extLst>
              <a:ext uri="{FF2B5EF4-FFF2-40B4-BE49-F238E27FC236}">
                <a16:creationId xmlns:a16="http://schemas.microsoft.com/office/drawing/2014/main" id="{C1730905-CE25-E098-C4BA-C1AA1F44ADDF}"/>
              </a:ext>
            </a:extLst>
          </p:cNvPr>
          <p:cNvPicPr>
            <a:picLocks noChangeAspect="1"/>
          </p:cNvPicPr>
          <p:nvPr/>
        </p:nvPicPr>
        <p:blipFill>
          <a:blip r:embed="rId5"/>
          <a:stretch>
            <a:fillRect/>
          </a:stretch>
        </p:blipFill>
        <p:spPr>
          <a:xfrm>
            <a:off x="6088544" y="2961088"/>
            <a:ext cx="2615366" cy="1744787"/>
          </a:xfrm>
          <a:prstGeom prst="rect">
            <a:avLst/>
          </a:prstGeom>
        </p:spPr>
      </p:pic>
      <p:sp>
        <p:nvSpPr>
          <p:cNvPr id="11" name="Title 1">
            <a:extLst>
              <a:ext uri="{FF2B5EF4-FFF2-40B4-BE49-F238E27FC236}">
                <a16:creationId xmlns:a16="http://schemas.microsoft.com/office/drawing/2014/main" id="{0BDE4C6A-762F-F9F3-086C-A4B1A530512F}"/>
              </a:ext>
            </a:extLst>
          </p:cNvPr>
          <p:cNvSpPr txBox="1">
            <a:spLocks/>
          </p:cNvSpPr>
          <p:nvPr/>
        </p:nvSpPr>
        <p:spPr>
          <a:xfrm>
            <a:off x="403417" y="885979"/>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1</a:t>
            </a:r>
          </a:p>
        </p:txBody>
      </p:sp>
      <p:sp>
        <p:nvSpPr>
          <p:cNvPr id="12" name="TextBox 11">
            <a:extLst>
              <a:ext uri="{FF2B5EF4-FFF2-40B4-BE49-F238E27FC236}">
                <a16:creationId xmlns:a16="http://schemas.microsoft.com/office/drawing/2014/main" id="{F22D1D0E-AC28-60E3-F20C-628BBF9E64D1}"/>
              </a:ext>
            </a:extLst>
          </p:cNvPr>
          <p:cNvSpPr txBox="1"/>
          <p:nvPr/>
        </p:nvSpPr>
        <p:spPr>
          <a:xfrm>
            <a:off x="321694" y="1258958"/>
            <a:ext cx="1337813" cy="1492716"/>
          </a:xfrm>
          <a:prstGeom prst="rect">
            <a:avLst/>
          </a:prstGeom>
          <a:noFill/>
        </p:spPr>
        <p:txBody>
          <a:bodyPr wrap="square" rtlCol="0">
            <a:spAutoFit/>
          </a:bodyPr>
          <a:lstStyle/>
          <a:p>
            <a:r>
              <a:rPr lang="en-GB" sz="1300" dirty="0">
                <a:solidFill>
                  <a:schemeClr val="bg2"/>
                </a:solidFill>
                <a:latin typeface="Work Sans" pitchFamily="2" charset="0"/>
              </a:rPr>
              <a:t>Identify the distribution and outliers. It is heavily right-skewed, starting with high 0 density </a:t>
            </a:r>
          </a:p>
        </p:txBody>
      </p:sp>
      <p:sp>
        <p:nvSpPr>
          <p:cNvPr id="13" name="Title 1">
            <a:extLst>
              <a:ext uri="{FF2B5EF4-FFF2-40B4-BE49-F238E27FC236}">
                <a16:creationId xmlns:a16="http://schemas.microsoft.com/office/drawing/2014/main" id="{BE048036-15A2-5045-A897-0ABD683BCE20}"/>
              </a:ext>
            </a:extLst>
          </p:cNvPr>
          <p:cNvSpPr txBox="1">
            <a:spLocks/>
          </p:cNvSpPr>
          <p:nvPr/>
        </p:nvSpPr>
        <p:spPr>
          <a:xfrm>
            <a:off x="4617883" y="863895"/>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2</a:t>
            </a:r>
          </a:p>
        </p:txBody>
      </p:sp>
      <p:sp>
        <p:nvSpPr>
          <p:cNvPr id="14" name="TextBox 13">
            <a:extLst>
              <a:ext uri="{FF2B5EF4-FFF2-40B4-BE49-F238E27FC236}">
                <a16:creationId xmlns:a16="http://schemas.microsoft.com/office/drawing/2014/main" id="{F5F9D6C3-26C2-8203-30AF-0311416F2EE9}"/>
              </a:ext>
            </a:extLst>
          </p:cNvPr>
          <p:cNvSpPr txBox="1"/>
          <p:nvPr/>
        </p:nvSpPr>
        <p:spPr>
          <a:xfrm>
            <a:off x="4526118" y="1236874"/>
            <a:ext cx="1436152" cy="1492716"/>
          </a:xfrm>
          <a:prstGeom prst="rect">
            <a:avLst/>
          </a:prstGeom>
          <a:noFill/>
        </p:spPr>
        <p:txBody>
          <a:bodyPr wrap="square" rtlCol="0">
            <a:spAutoFit/>
          </a:bodyPr>
          <a:lstStyle/>
          <a:p>
            <a:r>
              <a:rPr lang="en-GB" sz="1300" dirty="0">
                <a:solidFill>
                  <a:schemeClr val="bg2"/>
                </a:solidFill>
                <a:latin typeface="Work Sans" pitchFamily="2" charset="0"/>
              </a:rPr>
              <a:t>Remove the 0s and outliers to zoom in on the distribution. It now has a short tail at the start</a:t>
            </a:r>
          </a:p>
        </p:txBody>
      </p:sp>
      <p:sp>
        <p:nvSpPr>
          <p:cNvPr id="15" name="Title 1">
            <a:extLst>
              <a:ext uri="{FF2B5EF4-FFF2-40B4-BE49-F238E27FC236}">
                <a16:creationId xmlns:a16="http://schemas.microsoft.com/office/drawing/2014/main" id="{CD99DEC6-9D8E-1ADB-D2E9-8B5EF5250EF0}"/>
              </a:ext>
            </a:extLst>
          </p:cNvPr>
          <p:cNvSpPr txBox="1">
            <a:spLocks/>
          </p:cNvSpPr>
          <p:nvPr/>
        </p:nvSpPr>
        <p:spPr>
          <a:xfrm>
            <a:off x="413459" y="2766360"/>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3</a:t>
            </a:r>
          </a:p>
        </p:txBody>
      </p:sp>
      <p:sp>
        <p:nvSpPr>
          <p:cNvPr id="16" name="TextBox 15">
            <a:extLst>
              <a:ext uri="{FF2B5EF4-FFF2-40B4-BE49-F238E27FC236}">
                <a16:creationId xmlns:a16="http://schemas.microsoft.com/office/drawing/2014/main" id="{838922DE-7793-4A33-C91B-BD3DFCA32B33}"/>
              </a:ext>
            </a:extLst>
          </p:cNvPr>
          <p:cNvSpPr txBox="1"/>
          <p:nvPr/>
        </p:nvSpPr>
        <p:spPr>
          <a:xfrm>
            <a:off x="321694" y="3139339"/>
            <a:ext cx="1524776" cy="1692771"/>
          </a:xfrm>
          <a:prstGeom prst="rect">
            <a:avLst/>
          </a:prstGeom>
          <a:noFill/>
        </p:spPr>
        <p:txBody>
          <a:bodyPr wrap="square" rtlCol="0">
            <a:spAutoFit/>
          </a:bodyPr>
          <a:lstStyle/>
          <a:p>
            <a:r>
              <a:rPr lang="en-GB" sz="1300" dirty="0">
                <a:solidFill>
                  <a:schemeClr val="bg2"/>
                </a:solidFill>
                <a:latin typeface="Work Sans" pitchFamily="2" charset="0"/>
              </a:rPr>
              <a:t>Mirror the positive values for a random range of negative values. Making a new left-skewed distribution.</a:t>
            </a:r>
          </a:p>
        </p:txBody>
      </p:sp>
      <p:sp>
        <p:nvSpPr>
          <p:cNvPr id="17" name="Title 1">
            <a:extLst>
              <a:ext uri="{FF2B5EF4-FFF2-40B4-BE49-F238E27FC236}">
                <a16:creationId xmlns:a16="http://schemas.microsoft.com/office/drawing/2014/main" id="{545D7995-D314-9ACB-BDE3-5595F636B195}"/>
              </a:ext>
            </a:extLst>
          </p:cNvPr>
          <p:cNvSpPr txBox="1">
            <a:spLocks/>
          </p:cNvSpPr>
          <p:nvPr/>
        </p:nvSpPr>
        <p:spPr>
          <a:xfrm>
            <a:off x="4598634" y="2840180"/>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4</a:t>
            </a:r>
          </a:p>
        </p:txBody>
      </p:sp>
      <p:sp>
        <p:nvSpPr>
          <p:cNvPr id="18" name="TextBox 17">
            <a:extLst>
              <a:ext uri="{FF2B5EF4-FFF2-40B4-BE49-F238E27FC236}">
                <a16:creationId xmlns:a16="http://schemas.microsoft.com/office/drawing/2014/main" id="{54004844-CB5D-116E-169D-7B78C5F444D1}"/>
              </a:ext>
            </a:extLst>
          </p:cNvPr>
          <p:cNvSpPr txBox="1"/>
          <p:nvPr/>
        </p:nvSpPr>
        <p:spPr>
          <a:xfrm>
            <a:off x="4506869" y="3213159"/>
            <a:ext cx="1524776" cy="1492716"/>
          </a:xfrm>
          <a:prstGeom prst="rect">
            <a:avLst/>
          </a:prstGeom>
          <a:noFill/>
        </p:spPr>
        <p:txBody>
          <a:bodyPr wrap="square" rtlCol="0">
            <a:spAutoFit/>
          </a:bodyPr>
          <a:lstStyle/>
          <a:p>
            <a:r>
              <a:rPr lang="en-GB" sz="1300" dirty="0">
                <a:solidFill>
                  <a:schemeClr val="bg2"/>
                </a:solidFill>
                <a:latin typeface="Work Sans" pitchFamily="2" charset="0"/>
              </a:rPr>
              <a:t>Add the positive and negative distributions together to get a normal distributed dataset</a:t>
            </a:r>
          </a:p>
        </p:txBody>
      </p:sp>
    </p:spTree>
    <p:extLst>
      <p:ext uri="{BB962C8B-B14F-4D97-AF65-F5344CB8AC3E}">
        <p14:creationId xmlns:p14="http://schemas.microsoft.com/office/powerpoint/2010/main" val="2765119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FEAD-7F16-3874-4FF6-FFB61814E687}"/>
              </a:ext>
            </a:extLst>
          </p:cNvPr>
          <p:cNvSpPr>
            <a:spLocks noGrp="1"/>
          </p:cNvSpPr>
          <p:nvPr>
            <p:ph type="title"/>
          </p:nvPr>
        </p:nvSpPr>
        <p:spPr/>
        <p:txBody>
          <a:bodyPr/>
          <a:lstStyle/>
          <a:p>
            <a:r>
              <a:rPr lang="en-GB" dirty="0"/>
              <a:t>Business Goals</a:t>
            </a:r>
          </a:p>
        </p:txBody>
      </p:sp>
      <p:sp>
        <p:nvSpPr>
          <p:cNvPr id="3" name="Title 3">
            <a:extLst>
              <a:ext uri="{FF2B5EF4-FFF2-40B4-BE49-F238E27FC236}">
                <a16:creationId xmlns:a16="http://schemas.microsoft.com/office/drawing/2014/main" id="{A1E7C7A5-BA55-82E6-8B2F-2DD05759C635}"/>
              </a:ext>
            </a:extLst>
          </p:cNvPr>
          <p:cNvSpPr txBox="1">
            <a:spLocks/>
          </p:cNvSpPr>
          <p:nvPr/>
        </p:nvSpPr>
        <p:spPr>
          <a:xfrm>
            <a:off x="929689" y="1481105"/>
            <a:ext cx="3046519" cy="828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dirty="0">
                <a:solidFill>
                  <a:srgbClr val="FBB442"/>
                </a:solidFill>
                <a:latin typeface="Work Sans ExtraBold" pitchFamily="2" charset="0"/>
              </a:rPr>
              <a:t>Evaluation Metric</a:t>
            </a:r>
          </a:p>
        </p:txBody>
      </p:sp>
      <p:sp>
        <p:nvSpPr>
          <p:cNvPr id="4" name="Title 5">
            <a:extLst>
              <a:ext uri="{FF2B5EF4-FFF2-40B4-BE49-F238E27FC236}">
                <a16:creationId xmlns:a16="http://schemas.microsoft.com/office/drawing/2014/main" id="{B09BB7CF-B2D1-846B-D14F-6D754D3F27E8}"/>
              </a:ext>
            </a:extLst>
          </p:cNvPr>
          <p:cNvSpPr txBox="1">
            <a:spLocks/>
          </p:cNvSpPr>
          <p:nvPr/>
        </p:nvSpPr>
        <p:spPr>
          <a:xfrm>
            <a:off x="4975206" y="1481105"/>
            <a:ext cx="3465051"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200" dirty="0">
                <a:solidFill>
                  <a:srgbClr val="FBB442"/>
                </a:solidFill>
                <a:latin typeface="Work Sans ExtraBold" pitchFamily="2" charset="0"/>
              </a:rPr>
              <a:t>Base / Dummy Model</a:t>
            </a:r>
          </a:p>
        </p:txBody>
      </p:sp>
      <p:sp>
        <p:nvSpPr>
          <p:cNvPr id="8" name="Google Shape;5963;p62">
            <a:extLst>
              <a:ext uri="{FF2B5EF4-FFF2-40B4-BE49-F238E27FC236}">
                <a16:creationId xmlns:a16="http://schemas.microsoft.com/office/drawing/2014/main" id="{9018F730-D9A7-32C8-8B5B-E393A8B1DC26}"/>
              </a:ext>
            </a:extLst>
          </p:cNvPr>
          <p:cNvSpPr/>
          <p:nvPr/>
        </p:nvSpPr>
        <p:spPr>
          <a:xfrm rot="5400000">
            <a:off x="6263926" y="2382593"/>
            <a:ext cx="175713" cy="160060"/>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017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33" name="Google Shape;6380;p64">
            <a:extLst>
              <a:ext uri="{FF2B5EF4-FFF2-40B4-BE49-F238E27FC236}">
                <a16:creationId xmlns:a16="http://schemas.microsoft.com/office/drawing/2014/main" id="{75328219-EFC4-8063-7B79-6E6CE6289886}"/>
              </a:ext>
            </a:extLst>
          </p:cNvPr>
          <p:cNvGrpSpPr/>
          <p:nvPr/>
        </p:nvGrpSpPr>
        <p:grpSpPr>
          <a:xfrm>
            <a:off x="1869362" y="2550480"/>
            <a:ext cx="860127" cy="854086"/>
            <a:chOff x="-63250675" y="3744075"/>
            <a:chExt cx="320350" cy="318100"/>
          </a:xfrm>
          <a:solidFill>
            <a:srgbClr val="FBB442"/>
          </a:solidFill>
        </p:grpSpPr>
        <p:sp>
          <p:nvSpPr>
            <p:cNvPr id="34" name="Google Shape;6381;p64">
              <a:extLst>
                <a:ext uri="{FF2B5EF4-FFF2-40B4-BE49-F238E27FC236}">
                  <a16:creationId xmlns:a16="http://schemas.microsoft.com/office/drawing/2014/main" id="{A2CB2910-8BD9-9A4F-FEC5-702FE72F5D58}"/>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82;p64">
              <a:extLst>
                <a:ext uri="{FF2B5EF4-FFF2-40B4-BE49-F238E27FC236}">
                  <a16:creationId xmlns:a16="http://schemas.microsoft.com/office/drawing/2014/main" id="{85872014-9652-E642-2907-E86C5A3B140A}"/>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83;p64">
              <a:extLst>
                <a:ext uri="{FF2B5EF4-FFF2-40B4-BE49-F238E27FC236}">
                  <a16:creationId xmlns:a16="http://schemas.microsoft.com/office/drawing/2014/main" id="{17988FD3-A243-F9AB-7DD9-31D44D348897}"/>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2BECAE17-CB28-C748-C8F2-88D5F2005323}"/>
              </a:ext>
            </a:extLst>
          </p:cNvPr>
          <p:cNvSpPr txBox="1"/>
          <p:nvPr/>
        </p:nvSpPr>
        <p:spPr>
          <a:xfrm>
            <a:off x="589609" y="1957945"/>
            <a:ext cx="3561604" cy="338554"/>
          </a:xfrm>
          <a:prstGeom prst="rect">
            <a:avLst/>
          </a:prstGeom>
          <a:noFill/>
        </p:spPr>
        <p:txBody>
          <a:bodyPr wrap="square" rtlCol="0">
            <a:spAutoFit/>
          </a:bodyPr>
          <a:lstStyle/>
          <a:p>
            <a:r>
              <a:rPr lang="en-GB" sz="1600" b="1" dirty="0">
                <a:solidFill>
                  <a:schemeClr val="bg2"/>
                </a:solidFill>
                <a:latin typeface="Work Sans" pitchFamily="2" charset="0"/>
              </a:rPr>
              <a:t>RMSE – Root Mean Square Error</a:t>
            </a:r>
          </a:p>
        </p:txBody>
      </p:sp>
      <p:sp>
        <p:nvSpPr>
          <p:cNvPr id="38" name="TextBox 37">
            <a:extLst>
              <a:ext uri="{FF2B5EF4-FFF2-40B4-BE49-F238E27FC236}">
                <a16:creationId xmlns:a16="http://schemas.microsoft.com/office/drawing/2014/main" id="{C7F53FFD-993E-979E-5834-FA18482C3915}"/>
              </a:ext>
            </a:extLst>
          </p:cNvPr>
          <p:cNvSpPr txBox="1"/>
          <p:nvPr/>
        </p:nvSpPr>
        <p:spPr>
          <a:xfrm>
            <a:off x="879018" y="3526733"/>
            <a:ext cx="3046519" cy="830997"/>
          </a:xfrm>
          <a:prstGeom prst="rect">
            <a:avLst/>
          </a:prstGeom>
          <a:noFill/>
        </p:spPr>
        <p:txBody>
          <a:bodyPr wrap="square" rtlCol="0">
            <a:spAutoFit/>
          </a:bodyPr>
          <a:lstStyle/>
          <a:p>
            <a:r>
              <a:rPr lang="en-GB" sz="1600" dirty="0">
                <a:solidFill>
                  <a:schemeClr val="bg2"/>
                </a:solidFill>
                <a:latin typeface="Work Sans" pitchFamily="2" charset="0"/>
              </a:rPr>
              <a:t>The RMSE </a:t>
            </a:r>
            <a:r>
              <a:rPr lang="en-GB" sz="1600" dirty="0">
                <a:solidFill>
                  <a:schemeClr val="bg2"/>
                </a:solidFill>
              </a:rPr>
              <a:t>shows how far the predicted delays are from actual delays – lower is better.</a:t>
            </a:r>
            <a:r>
              <a:rPr lang="en-GB" sz="1600" dirty="0">
                <a:solidFill>
                  <a:schemeClr val="bg2"/>
                </a:solidFill>
                <a:latin typeface="Work Sans" pitchFamily="2" charset="0"/>
              </a:rPr>
              <a:t> </a:t>
            </a:r>
          </a:p>
        </p:txBody>
      </p:sp>
      <p:sp>
        <p:nvSpPr>
          <p:cNvPr id="39" name="TextBox 38">
            <a:extLst>
              <a:ext uri="{FF2B5EF4-FFF2-40B4-BE49-F238E27FC236}">
                <a16:creationId xmlns:a16="http://schemas.microsoft.com/office/drawing/2014/main" id="{DB94AB3E-8724-DD42-CF28-1D2BE6C1A189}"/>
              </a:ext>
            </a:extLst>
          </p:cNvPr>
          <p:cNvSpPr txBox="1"/>
          <p:nvPr/>
        </p:nvSpPr>
        <p:spPr>
          <a:xfrm>
            <a:off x="5013305" y="3526732"/>
            <a:ext cx="3080511" cy="830997"/>
          </a:xfrm>
          <a:prstGeom prst="rect">
            <a:avLst/>
          </a:prstGeom>
          <a:noFill/>
        </p:spPr>
        <p:txBody>
          <a:bodyPr wrap="square" rtlCol="0">
            <a:spAutoFit/>
          </a:bodyPr>
          <a:lstStyle/>
          <a:p>
            <a:r>
              <a:rPr lang="en-GB" sz="1600" dirty="0">
                <a:solidFill>
                  <a:schemeClr val="bg2"/>
                </a:solidFill>
              </a:rPr>
              <a:t>A baseline model has an </a:t>
            </a:r>
            <a:r>
              <a:rPr lang="en-GB" sz="1600" b="1" dirty="0">
                <a:solidFill>
                  <a:schemeClr val="bg2"/>
                </a:solidFill>
              </a:rPr>
              <a:t>RMSE of 118 </a:t>
            </a:r>
            <a:r>
              <a:rPr lang="en-GB" sz="1600" dirty="0">
                <a:solidFill>
                  <a:schemeClr val="bg2"/>
                </a:solidFill>
              </a:rPr>
              <a:t>(measured in minutes). The starting point to beat.</a:t>
            </a:r>
            <a:endParaRPr lang="en-GB" sz="1600" dirty="0">
              <a:solidFill>
                <a:schemeClr val="bg2"/>
              </a:solidFill>
              <a:latin typeface="Work Sans" pitchFamily="2" charset="0"/>
            </a:endParaRPr>
          </a:p>
        </p:txBody>
      </p:sp>
      <p:sp>
        <p:nvSpPr>
          <p:cNvPr id="40" name="TextBox 39">
            <a:extLst>
              <a:ext uri="{FF2B5EF4-FFF2-40B4-BE49-F238E27FC236}">
                <a16:creationId xmlns:a16="http://schemas.microsoft.com/office/drawing/2014/main" id="{2FB3133C-6ADB-06B0-E396-55172F235231}"/>
              </a:ext>
            </a:extLst>
          </p:cNvPr>
          <p:cNvSpPr txBox="1"/>
          <p:nvPr/>
        </p:nvSpPr>
        <p:spPr>
          <a:xfrm>
            <a:off x="4590021" y="1963805"/>
            <a:ext cx="3929439" cy="338554"/>
          </a:xfrm>
          <a:prstGeom prst="rect">
            <a:avLst/>
          </a:prstGeom>
          <a:noFill/>
        </p:spPr>
        <p:txBody>
          <a:bodyPr wrap="square" rtlCol="0">
            <a:spAutoFit/>
          </a:bodyPr>
          <a:lstStyle/>
          <a:p>
            <a:r>
              <a:rPr lang="en-GB" sz="1600" b="1" dirty="0">
                <a:solidFill>
                  <a:schemeClr val="bg2"/>
                </a:solidFill>
                <a:latin typeface="Work Sans" pitchFamily="2" charset="0"/>
              </a:rPr>
              <a:t>Shows performance with no learning</a:t>
            </a:r>
          </a:p>
        </p:txBody>
      </p:sp>
      <p:pic>
        <p:nvPicPr>
          <p:cNvPr id="42" name="Picture 41" descr="A yellow and blue face with a cross&#10;&#10;AI-generated content may be incorrect.">
            <a:extLst>
              <a:ext uri="{FF2B5EF4-FFF2-40B4-BE49-F238E27FC236}">
                <a16:creationId xmlns:a16="http://schemas.microsoft.com/office/drawing/2014/main" id="{FE24F274-9A2C-CB7D-0142-CEC3D8CF8D8F}"/>
              </a:ext>
            </a:extLst>
          </p:cNvPr>
          <p:cNvPicPr>
            <a:picLocks noChangeAspect="1"/>
          </p:cNvPicPr>
          <p:nvPr/>
        </p:nvPicPr>
        <p:blipFill>
          <a:blip r:embed="rId2"/>
          <a:stretch>
            <a:fillRect/>
          </a:stretch>
        </p:blipFill>
        <p:spPr>
          <a:xfrm>
            <a:off x="6034441" y="2462623"/>
            <a:ext cx="965979" cy="984320"/>
          </a:xfrm>
          <a:prstGeom prst="rect">
            <a:avLst/>
          </a:prstGeom>
        </p:spPr>
      </p:pic>
    </p:spTree>
    <p:extLst>
      <p:ext uri="{BB962C8B-B14F-4D97-AF65-F5344CB8AC3E}">
        <p14:creationId xmlns:p14="http://schemas.microsoft.com/office/powerpoint/2010/main" val="3235997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erson looking at a plane&#10;&#10;AI-generated content may be incorrect.">
            <a:extLst>
              <a:ext uri="{FF2B5EF4-FFF2-40B4-BE49-F238E27FC236}">
                <a16:creationId xmlns:a16="http://schemas.microsoft.com/office/drawing/2014/main" id="{59D54600-B55D-62EA-2E32-C27F5DB10ED0}"/>
              </a:ext>
            </a:extLst>
          </p:cNvPr>
          <p:cNvPicPr>
            <a:picLocks noChangeAspect="1"/>
          </p:cNvPicPr>
          <p:nvPr/>
        </p:nvPicPr>
        <p:blipFill>
          <a:blip r:embed="rId2"/>
          <a:stretch>
            <a:fillRect/>
          </a:stretch>
        </p:blipFill>
        <p:spPr>
          <a:xfrm>
            <a:off x="0" y="0"/>
            <a:ext cx="9144000" cy="5166063"/>
          </a:xfrm>
          <a:prstGeom prst="rect">
            <a:avLst/>
          </a:prstGeom>
        </p:spPr>
      </p:pic>
      <p:sp>
        <p:nvSpPr>
          <p:cNvPr id="6" name="Google Shape;435;p34">
            <a:extLst>
              <a:ext uri="{FF2B5EF4-FFF2-40B4-BE49-F238E27FC236}">
                <a16:creationId xmlns:a16="http://schemas.microsoft.com/office/drawing/2014/main" id="{AC51F022-EC5E-441B-8A09-00FC6BEB1403}"/>
              </a:ext>
            </a:extLst>
          </p:cNvPr>
          <p:cNvSpPr txBox="1">
            <a:spLocks/>
          </p:cNvSpPr>
          <p:nvPr/>
        </p:nvSpPr>
        <p:spPr>
          <a:xfrm>
            <a:off x="1691490" y="15241"/>
            <a:ext cx="5639100" cy="6502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02. The Research</a:t>
            </a:r>
          </a:p>
        </p:txBody>
      </p:sp>
    </p:spTree>
    <p:extLst>
      <p:ext uri="{BB962C8B-B14F-4D97-AF65-F5344CB8AC3E}">
        <p14:creationId xmlns:p14="http://schemas.microsoft.com/office/powerpoint/2010/main" val="1575874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E1E340-846E-4147-6333-1F297A0A1B91}"/>
              </a:ext>
            </a:extLst>
          </p:cNvPr>
          <p:cNvSpPr txBox="1">
            <a:spLocks/>
          </p:cNvSpPr>
          <p:nvPr/>
        </p:nvSpPr>
        <p:spPr>
          <a:xfrm>
            <a:off x="1958324" y="317553"/>
            <a:ext cx="5586602" cy="5698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3600" dirty="0"/>
              <a:t>Feature Engineering</a:t>
            </a:r>
          </a:p>
        </p:txBody>
      </p:sp>
      <p:sp>
        <p:nvSpPr>
          <p:cNvPr id="6" name="TextBox 5">
            <a:extLst>
              <a:ext uri="{FF2B5EF4-FFF2-40B4-BE49-F238E27FC236}">
                <a16:creationId xmlns:a16="http://schemas.microsoft.com/office/drawing/2014/main" id="{13575CE1-5C22-E67E-03FE-E91243DD983D}"/>
              </a:ext>
            </a:extLst>
          </p:cNvPr>
          <p:cNvSpPr txBox="1"/>
          <p:nvPr/>
        </p:nvSpPr>
        <p:spPr>
          <a:xfrm>
            <a:off x="1170026" y="1054356"/>
            <a:ext cx="6568590" cy="323165"/>
          </a:xfrm>
          <a:prstGeom prst="rect">
            <a:avLst/>
          </a:prstGeom>
          <a:noFill/>
        </p:spPr>
        <p:txBody>
          <a:bodyPr wrap="square" rtlCol="0">
            <a:spAutoFit/>
          </a:bodyPr>
          <a:lstStyle/>
          <a:p>
            <a:r>
              <a:rPr lang="en-GB" sz="1500" dirty="0">
                <a:solidFill>
                  <a:schemeClr val="bg2"/>
                </a:solidFill>
                <a:latin typeface="Work Sans" pitchFamily="2" charset="0"/>
              </a:rPr>
              <a:t>To improve the results, we need to give addition data to the modal</a:t>
            </a:r>
          </a:p>
        </p:txBody>
      </p:sp>
      <p:pic>
        <p:nvPicPr>
          <p:cNvPr id="11" name="Graphic 10" descr="Scientist male with solid fill">
            <a:extLst>
              <a:ext uri="{FF2B5EF4-FFF2-40B4-BE49-F238E27FC236}">
                <a16:creationId xmlns:a16="http://schemas.microsoft.com/office/drawing/2014/main" id="{6B5B1499-B36E-1C6B-90FE-A2F329811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8132" y="1752006"/>
            <a:ext cx="821778" cy="821778"/>
          </a:xfrm>
          <a:prstGeom prst="rect">
            <a:avLst/>
          </a:prstGeom>
        </p:spPr>
      </p:pic>
      <p:sp>
        <p:nvSpPr>
          <p:cNvPr id="22" name="Title 1">
            <a:extLst>
              <a:ext uri="{FF2B5EF4-FFF2-40B4-BE49-F238E27FC236}">
                <a16:creationId xmlns:a16="http://schemas.microsoft.com/office/drawing/2014/main" id="{10C86832-9436-1193-70B5-104BFE953BB7}"/>
              </a:ext>
            </a:extLst>
          </p:cNvPr>
          <p:cNvSpPr txBox="1">
            <a:spLocks/>
          </p:cNvSpPr>
          <p:nvPr/>
        </p:nvSpPr>
        <p:spPr>
          <a:xfrm>
            <a:off x="393045" y="2548946"/>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b="1" dirty="0">
                <a:latin typeface="Work Sans" pitchFamily="2" charset="0"/>
              </a:rPr>
              <a:t>Research</a:t>
            </a:r>
          </a:p>
        </p:txBody>
      </p:sp>
      <p:sp>
        <p:nvSpPr>
          <p:cNvPr id="23" name="TextBox 22">
            <a:extLst>
              <a:ext uri="{FF2B5EF4-FFF2-40B4-BE49-F238E27FC236}">
                <a16:creationId xmlns:a16="http://schemas.microsoft.com/office/drawing/2014/main" id="{CDC83188-C6E1-25C8-093C-32DFBAFC2FAB}"/>
              </a:ext>
            </a:extLst>
          </p:cNvPr>
          <p:cNvSpPr txBox="1"/>
          <p:nvPr/>
        </p:nvSpPr>
        <p:spPr>
          <a:xfrm>
            <a:off x="323604" y="3010976"/>
            <a:ext cx="1980844" cy="954107"/>
          </a:xfrm>
          <a:prstGeom prst="rect">
            <a:avLst/>
          </a:prstGeom>
          <a:noFill/>
        </p:spPr>
        <p:txBody>
          <a:bodyPr wrap="square" rtlCol="0">
            <a:spAutoFit/>
          </a:bodyPr>
          <a:lstStyle/>
          <a:p>
            <a:pPr algn="ctr"/>
            <a:r>
              <a:rPr lang="en-GB" dirty="0">
                <a:solidFill>
                  <a:schemeClr val="bg2"/>
                </a:solidFill>
                <a:latin typeface="Work Sans" pitchFamily="2" charset="0"/>
              </a:rPr>
              <a:t>Research relevant domain knowledge about aviation travel</a:t>
            </a:r>
          </a:p>
          <a:p>
            <a:endParaRPr lang="en-GB" dirty="0">
              <a:solidFill>
                <a:schemeClr val="bg2"/>
              </a:solidFill>
              <a:latin typeface="Work Sans" pitchFamily="2" charset="0"/>
            </a:endParaRPr>
          </a:p>
        </p:txBody>
      </p:sp>
      <p:sp>
        <p:nvSpPr>
          <p:cNvPr id="25" name="Title 1">
            <a:extLst>
              <a:ext uri="{FF2B5EF4-FFF2-40B4-BE49-F238E27FC236}">
                <a16:creationId xmlns:a16="http://schemas.microsoft.com/office/drawing/2014/main" id="{AB4EF5FA-8877-298C-D8B8-69C683FFE938}"/>
              </a:ext>
            </a:extLst>
          </p:cNvPr>
          <p:cNvSpPr txBox="1">
            <a:spLocks/>
          </p:cNvSpPr>
          <p:nvPr/>
        </p:nvSpPr>
        <p:spPr>
          <a:xfrm>
            <a:off x="2522717"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Extract</a:t>
            </a:r>
            <a:endParaRPr lang="en-GB" sz="2000" b="1" dirty="0">
              <a:latin typeface="Work Sans" pitchFamily="2" charset="0"/>
            </a:endParaRPr>
          </a:p>
        </p:txBody>
      </p:sp>
      <p:sp>
        <p:nvSpPr>
          <p:cNvPr id="26" name="TextBox 25">
            <a:extLst>
              <a:ext uri="{FF2B5EF4-FFF2-40B4-BE49-F238E27FC236}">
                <a16:creationId xmlns:a16="http://schemas.microsoft.com/office/drawing/2014/main" id="{580E8AB1-1E2A-A6B1-AC38-3A0181477DB8}"/>
              </a:ext>
            </a:extLst>
          </p:cNvPr>
          <p:cNvSpPr txBox="1"/>
          <p:nvPr/>
        </p:nvSpPr>
        <p:spPr>
          <a:xfrm>
            <a:off x="2421920" y="3010976"/>
            <a:ext cx="1980844" cy="954107"/>
          </a:xfrm>
          <a:prstGeom prst="rect">
            <a:avLst/>
          </a:prstGeom>
          <a:noFill/>
        </p:spPr>
        <p:txBody>
          <a:bodyPr wrap="square" rtlCol="0">
            <a:spAutoFit/>
          </a:bodyPr>
          <a:lstStyle/>
          <a:p>
            <a:pPr algn="ctr"/>
            <a:r>
              <a:rPr lang="en-GB" dirty="0">
                <a:solidFill>
                  <a:schemeClr val="bg2"/>
                </a:solidFill>
                <a:latin typeface="Work Sans" pitchFamily="2" charset="0"/>
              </a:rPr>
              <a:t>Extract data from external sources via download or APIs</a:t>
            </a:r>
          </a:p>
          <a:p>
            <a:endParaRPr lang="en-GB" dirty="0">
              <a:solidFill>
                <a:schemeClr val="bg2"/>
              </a:solidFill>
              <a:latin typeface="Work Sans" pitchFamily="2" charset="0"/>
            </a:endParaRPr>
          </a:p>
        </p:txBody>
      </p:sp>
      <p:sp>
        <p:nvSpPr>
          <p:cNvPr id="28" name="Title 1">
            <a:extLst>
              <a:ext uri="{FF2B5EF4-FFF2-40B4-BE49-F238E27FC236}">
                <a16:creationId xmlns:a16="http://schemas.microsoft.com/office/drawing/2014/main" id="{C232D121-525C-B811-F304-A4F7313CDF0E}"/>
              </a:ext>
            </a:extLst>
          </p:cNvPr>
          <p:cNvSpPr txBox="1">
            <a:spLocks/>
          </p:cNvSpPr>
          <p:nvPr/>
        </p:nvSpPr>
        <p:spPr>
          <a:xfrm>
            <a:off x="4621033"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Clean</a:t>
            </a:r>
            <a:endParaRPr lang="en-GB" sz="2000" b="1" dirty="0">
              <a:latin typeface="Work Sans" pitchFamily="2" charset="0"/>
            </a:endParaRPr>
          </a:p>
        </p:txBody>
      </p:sp>
      <p:sp>
        <p:nvSpPr>
          <p:cNvPr id="29" name="TextBox 28">
            <a:extLst>
              <a:ext uri="{FF2B5EF4-FFF2-40B4-BE49-F238E27FC236}">
                <a16:creationId xmlns:a16="http://schemas.microsoft.com/office/drawing/2014/main" id="{C1A83669-CA3D-660E-68D0-519C5AC3021C}"/>
              </a:ext>
            </a:extLst>
          </p:cNvPr>
          <p:cNvSpPr txBox="1"/>
          <p:nvPr/>
        </p:nvSpPr>
        <p:spPr>
          <a:xfrm>
            <a:off x="4520236" y="3010976"/>
            <a:ext cx="1980844" cy="738664"/>
          </a:xfrm>
          <a:prstGeom prst="rect">
            <a:avLst/>
          </a:prstGeom>
          <a:noFill/>
        </p:spPr>
        <p:txBody>
          <a:bodyPr wrap="square" rtlCol="0">
            <a:spAutoFit/>
          </a:bodyPr>
          <a:lstStyle/>
          <a:p>
            <a:pPr algn="ctr"/>
            <a:r>
              <a:rPr lang="en-GB" dirty="0">
                <a:solidFill>
                  <a:schemeClr val="bg2"/>
                </a:solidFill>
                <a:latin typeface="Work Sans" pitchFamily="2" charset="0"/>
              </a:rPr>
              <a:t>Clean, standardize and check the new data</a:t>
            </a:r>
          </a:p>
        </p:txBody>
      </p:sp>
      <p:sp>
        <p:nvSpPr>
          <p:cNvPr id="31" name="Title 1">
            <a:extLst>
              <a:ext uri="{FF2B5EF4-FFF2-40B4-BE49-F238E27FC236}">
                <a16:creationId xmlns:a16="http://schemas.microsoft.com/office/drawing/2014/main" id="{E72E8AB6-85DA-1240-63C5-D36648DBEFF4}"/>
              </a:ext>
            </a:extLst>
          </p:cNvPr>
          <p:cNvSpPr txBox="1">
            <a:spLocks/>
          </p:cNvSpPr>
          <p:nvPr/>
        </p:nvSpPr>
        <p:spPr>
          <a:xfrm>
            <a:off x="6696823"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Load</a:t>
            </a:r>
            <a:endParaRPr lang="en-GB" sz="2000" b="1" dirty="0">
              <a:latin typeface="Work Sans" pitchFamily="2" charset="0"/>
            </a:endParaRPr>
          </a:p>
        </p:txBody>
      </p:sp>
      <p:sp>
        <p:nvSpPr>
          <p:cNvPr id="32" name="TextBox 31">
            <a:extLst>
              <a:ext uri="{FF2B5EF4-FFF2-40B4-BE49-F238E27FC236}">
                <a16:creationId xmlns:a16="http://schemas.microsoft.com/office/drawing/2014/main" id="{09ACB33D-020E-8654-DA76-4772FC351E66}"/>
              </a:ext>
            </a:extLst>
          </p:cNvPr>
          <p:cNvSpPr txBox="1"/>
          <p:nvPr/>
        </p:nvSpPr>
        <p:spPr>
          <a:xfrm>
            <a:off x="6596026" y="3010976"/>
            <a:ext cx="1980844" cy="738664"/>
          </a:xfrm>
          <a:prstGeom prst="rect">
            <a:avLst/>
          </a:prstGeom>
          <a:noFill/>
        </p:spPr>
        <p:txBody>
          <a:bodyPr wrap="square" rtlCol="0">
            <a:spAutoFit/>
          </a:bodyPr>
          <a:lstStyle/>
          <a:p>
            <a:pPr algn="ctr"/>
            <a:r>
              <a:rPr lang="en-GB" dirty="0">
                <a:solidFill>
                  <a:schemeClr val="bg2"/>
                </a:solidFill>
                <a:latin typeface="Work Sans" pitchFamily="2" charset="0"/>
              </a:rPr>
              <a:t>Load new data into the database via mapping</a:t>
            </a:r>
          </a:p>
        </p:txBody>
      </p:sp>
      <p:pic>
        <p:nvPicPr>
          <p:cNvPr id="33" name="Graphic 32" descr="Labour with solid fill">
            <a:extLst>
              <a:ext uri="{FF2B5EF4-FFF2-40B4-BE49-F238E27FC236}">
                <a16:creationId xmlns:a16="http://schemas.microsoft.com/office/drawing/2014/main" id="{942BCE17-9F5F-92FE-663A-346D2007AC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56132" y="1749972"/>
            <a:ext cx="821778" cy="821778"/>
          </a:xfrm>
          <a:prstGeom prst="rect">
            <a:avLst/>
          </a:prstGeom>
        </p:spPr>
      </p:pic>
      <p:pic>
        <p:nvPicPr>
          <p:cNvPr id="35" name="Graphic 34" descr="Mop and bucket with solid fill">
            <a:extLst>
              <a:ext uri="{FF2B5EF4-FFF2-40B4-BE49-F238E27FC236}">
                <a16:creationId xmlns:a16="http://schemas.microsoft.com/office/drawing/2014/main" id="{6319EA00-CAA2-CA6F-EC31-27220F991E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71840" y="1746853"/>
            <a:ext cx="824897" cy="824897"/>
          </a:xfrm>
          <a:prstGeom prst="rect">
            <a:avLst/>
          </a:prstGeom>
        </p:spPr>
      </p:pic>
      <p:pic>
        <p:nvPicPr>
          <p:cNvPr id="37" name="Graphic 36" descr="Wheelbarrow with solid fill">
            <a:extLst>
              <a:ext uri="{FF2B5EF4-FFF2-40B4-BE49-F238E27FC236}">
                <a16:creationId xmlns:a16="http://schemas.microsoft.com/office/drawing/2014/main" id="{600D688B-348B-DFBC-6091-B01EEBB104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59153" y="1833086"/>
            <a:ext cx="914400" cy="914400"/>
          </a:xfrm>
          <a:prstGeom prst="rect">
            <a:avLst/>
          </a:prstGeom>
        </p:spPr>
      </p:pic>
    </p:spTree>
    <p:extLst>
      <p:ext uri="{BB962C8B-B14F-4D97-AF65-F5344CB8AC3E}">
        <p14:creationId xmlns:p14="http://schemas.microsoft.com/office/powerpoint/2010/main" val="986144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00BA-3DAE-CE42-4C50-B7ACD512D06B}"/>
              </a:ext>
            </a:extLst>
          </p:cNvPr>
          <p:cNvSpPr>
            <a:spLocks noGrp="1"/>
          </p:cNvSpPr>
          <p:nvPr>
            <p:ph type="title"/>
          </p:nvPr>
        </p:nvSpPr>
        <p:spPr>
          <a:xfrm>
            <a:off x="1379400" y="413380"/>
            <a:ext cx="6385200" cy="482700"/>
          </a:xfrm>
        </p:spPr>
        <p:txBody>
          <a:bodyPr/>
          <a:lstStyle/>
          <a:p>
            <a:r>
              <a:rPr lang="en-GB" dirty="0"/>
              <a:t>Added Features</a:t>
            </a:r>
          </a:p>
        </p:txBody>
      </p:sp>
      <p:grpSp>
        <p:nvGrpSpPr>
          <p:cNvPr id="3" name="Google Shape;8586;p68">
            <a:extLst>
              <a:ext uri="{FF2B5EF4-FFF2-40B4-BE49-F238E27FC236}">
                <a16:creationId xmlns:a16="http://schemas.microsoft.com/office/drawing/2014/main" id="{5D4A170C-2EA8-C46D-25A4-9F5601BA24CF}"/>
              </a:ext>
            </a:extLst>
          </p:cNvPr>
          <p:cNvGrpSpPr/>
          <p:nvPr/>
        </p:nvGrpSpPr>
        <p:grpSpPr>
          <a:xfrm>
            <a:off x="4171923" y="1192334"/>
            <a:ext cx="714546" cy="686942"/>
            <a:chOff x="-3771675" y="3971775"/>
            <a:chExt cx="291300" cy="292025"/>
          </a:xfrm>
          <a:solidFill>
            <a:srgbClr val="FBB442"/>
          </a:solidFill>
        </p:grpSpPr>
        <p:sp>
          <p:nvSpPr>
            <p:cNvPr id="4" name="Google Shape;8587;p68">
              <a:extLst>
                <a:ext uri="{FF2B5EF4-FFF2-40B4-BE49-F238E27FC236}">
                  <a16:creationId xmlns:a16="http://schemas.microsoft.com/office/drawing/2014/main" id="{C9015992-E226-0F3C-345D-40BB34FC876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88;p68">
              <a:extLst>
                <a:ext uri="{FF2B5EF4-FFF2-40B4-BE49-F238E27FC236}">
                  <a16:creationId xmlns:a16="http://schemas.microsoft.com/office/drawing/2014/main" id="{22D2AD5F-4C38-1EFE-BC45-1DECFD43AA25}"/>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89;p68">
              <a:extLst>
                <a:ext uri="{FF2B5EF4-FFF2-40B4-BE49-F238E27FC236}">
                  <a16:creationId xmlns:a16="http://schemas.microsoft.com/office/drawing/2014/main" id="{C24D584B-C5F5-9931-74A9-ECCCDA7103B7}"/>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90;p68">
              <a:extLst>
                <a:ext uri="{FF2B5EF4-FFF2-40B4-BE49-F238E27FC236}">
                  <a16:creationId xmlns:a16="http://schemas.microsoft.com/office/drawing/2014/main" id="{7B981CA4-F0FB-F523-C5C2-FABB757C76C2}"/>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91;p68">
              <a:extLst>
                <a:ext uri="{FF2B5EF4-FFF2-40B4-BE49-F238E27FC236}">
                  <a16:creationId xmlns:a16="http://schemas.microsoft.com/office/drawing/2014/main" id="{A0388050-E54B-4C0F-5FC9-4FBF50D6B1F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843;p62">
            <a:extLst>
              <a:ext uri="{FF2B5EF4-FFF2-40B4-BE49-F238E27FC236}">
                <a16:creationId xmlns:a16="http://schemas.microsoft.com/office/drawing/2014/main" id="{1540CFD1-148A-BE00-6C37-1A193742D257}"/>
              </a:ext>
            </a:extLst>
          </p:cNvPr>
          <p:cNvGrpSpPr/>
          <p:nvPr/>
        </p:nvGrpSpPr>
        <p:grpSpPr>
          <a:xfrm>
            <a:off x="2575065" y="1419781"/>
            <a:ext cx="339253" cy="268649"/>
            <a:chOff x="2085525" y="3263750"/>
            <a:chExt cx="481825" cy="381550"/>
          </a:xfrm>
          <a:solidFill>
            <a:srgbClr val="FBB442"/>
          </a:solidFill>
        </p:grpSpPr>
        <p:sp>
          <p:nvSpPr>
            <p:cNvPr id="10" name="Google Shape;5844;p62">
              <a:extLst>
                <a:ext uri="{FF2B5EF4-FFF2-40B4-BE49-F238E27FC236}">
                  <a16:creationId xmlns:a16="http://schemas.microsoft.com/office/drawing/2014/main" id="{CAC75C58-FEA9-F485-550B-1C33B2D93090}"/>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845;p62">
              <a:extLst>
                <a:ext uri="{FF2B5EF4-FFF2-40B4-BE49-F238E27FC236}">
                  <a16:creationId xmlns:a16="http://schemas.microsoft.com/office/drawing/2014/main" id="{CCEC96E0-7B85-F435-5203-1DA811E09FF3}"/>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5839;p62">
            <a:extLst>
              <a:ext uri="{FF2B5EF4-FFF2-40B4-BE49-F238E27FC236}">
                <a16:creationId xmlns:a16="http://schemas.microsoft.com/office/drawing/2014/main" id="{36821FED-EB03-603C-47B2-385A12E6193D}"/>
              </a:ext>
            </a:extLst>
          </p:cNvPr>
          <p:cNvGrpSpPr/>
          <p:nvPr/>
        </p:nvGrpSpPr>
        <p:grpSpPr>
          <a:xfrm>
            <a:off x="2584826" y="2200400"/>
            <a:ext cx="341101" cy="339253"/>
            <a:chOff x="1535000" y="3223325"/>
            <a:chExt cx="484450" cy="481825"/>
          </a:xfrm>
          <a:solidFill>
            <a:srgbClr val="FBB442"/>
          </a:solidFill>
        </p:grpSpPr>
        <p:sp>
          <p:nvSpPr>
            <p:cNvPr id="13" name="Google Shape;5840;p62">
              <a:extLst>
                <a:ext uri="{FF2B5EF4-FFF2-40B4-BE49-F238E27FC236}">
                  <a16:creationId xmlns:a16="http://schemas.microsoft.com/office/drawing/2014/main" id="{EEBE3B07-ED44-BFCB-E09A-248970AB97A5}"/>
                </a:ext>
              </a:extLst>
            </p:cNvPr>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841;p62">
              <a:extLst>
                <a:ext uri="{FF2B5EF4-FFF2-40B4-BE49-F238E27FC236}">
                  <a16:creationId xmlns:a16="http://schemas.microsoft.com/office/drawing/2014/main" id="{934A1A5A-2D88-614A-6CB8-4185F362E86D}"/>
                </a:ext>
              </a:extLst>
            </p:cNvPr>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842;p62">
              <a:extLst>
                <a:ext uri="{FF2B5EF4-FFF2-40B4-BE49-F238E27FC236}">
                  <a16:creationId xmlns:a16="http://schemas.microsoft.com/office/drawing/2014/main" id="{E068CDEF-790C-D259-DE3D-4ABEFDECD67F}"/>
                </a:ext>
              </a:extLst>
            </p:cNvPr>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6441;p64">
            <a:extLst>
              <a:ext uri="{FF2B5EF4-FFF2-40B4-BE49-F238E27FC236}">
                <a16:creationId xmlns:a16="http://schemas.microsoft.com/office/drawing/2014/main" id="{64843C58-2AE6-B4D5-E600-8F0C4E745FDE}"/>
              </a:ext>
            </a:extLst>
          </p:cNvPr>
          <p:cNvGrpSpPr/>
          <p:nvPr/>
        </p:nvGrpSpPr>
        <p:grpSpPr>
          <a:xfrm>
            <a:off x="2953796" y="2852797"/>
            <a:ext cx="365438" cy="360001"/>
            <a:chOff x="-60991775" y="3376900"/>
            <a:chExt cx="315850" cy="311150"/>
          </a:xfrm>
          <a:solidFill>
            <a:srgbClr val="FBB442"/>
          </a:solidFill>
        </p:grpSpPr>
        <p:sp>
          <p:nvSpPr>
            <p:cNvPr id="17" name="Google Shape;6442;p64">
              <a:extLst>
                <a:ext uri="{FF2B5EF4-FFF2-40B4-BE49-F238E27FC236}">
                  <a16:creationId xmlns:a16="http://schemas.microsoft.com/office/drawing/2014/main" id="{3A5166DD-30C6-A5C0-953E-48A28D8A4B35}"/>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43;p64">
              <a:extLst>
                <a:ext uri="{FF2B5EF4-FFF2-40B4-BE49-F238E27FC236}">
                  <a16:creationId xmlns:a16="http://schemas.microsoft.com/office/drawing/2014/main" id="{74F5AC3F-38FA-CC7B-0919-C698217861E9}"/>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4;p64">
              <a:extLst>
                <a:ext uri="{FF2B5EF4-FFF2-40B4-BE49-F238E27FC236}">
                  <a16:creationId xmlns:a16="http://schemas.microsoft.com/office/drawing/2014/main" id="{CFBD326E-823F-9B8A-04EC-05A7F853349B}"/>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A yellow pointy road with dotted line&#10;&#10;AI-generated content may be incorrect.">
            <a:extLst>
              <a:ext uri="{FF2B5EF4-FFF2-40B4-BE49-F238E27FC236}">
                <a16:creationId xmlns:a16="http://schemas.microsoft.com/office/drawing/2014/main" id="{69624D24-7F4A-7529-9895-BD9BFF903B31}"/>
              </a:ext>
            </a:extLst>
          </p:cNvPr>
          <p:cNvPicPr>
            <a:picLocks noChangeAspect="1"/>
          </p:cNvPicPr>
          <p:nvPr/>
        </p:nvPicPr>
        <p:blipFill>
          <a:blip r:embed="rId2"/>
          <a:stretch>
            <a:fillRect/>
          </a:stretch>
        </p:blipFill>
        <p:spPr>
          <a:xfrm>
            <a:off x="5500381" y="2675698"/>
            <a:ext cx="461939" cy="482700"/>
          </a:xfrm>
          <a:prstGeom prst="rect">
            <a:avLst/>
          </a:prstGeom>
        </p:spPr>
      </p:pic>
      <p:grpSp>
        <p:nvGrpSpPr>
          <p:cNvPr id="23" name="Google Shape;7139;p65">
            <a:extLst>
              <a:ext uri="{FF2B5EF4-FFF2-40B4-BE49-F238E27FC236}">
                <a16:creationId xmlns:a16="http://schemas.microsoft.com/office/drawing/2014/main" id="{F26C377F-1848-BC9B-CF28-FE960401E57C}"/>
              </a:ext>
            </a:extLst>
          </p:cNvPr>
          <p:cNvGrpSpPr/>
          <p:nvPr/>
        </p:nvGrpSpPr>
        <p:grpSpPr>
          <a:xfrm>
            <a:off x="4721289" y="2992904"/>
            <a:ext cx="354586" cy="353645"/>
            <a:chOff x="-30735200" y="3910925"/>
            <a:chExt cx="292225" cy="291450"/>
          </a:xfrm>
          <a:solidFill>
            <a:srgbClr val="FBB442"/>
          </a:solidFill>
        </p:grpSpPr>
        <p:sp>
          <p:nvSpPr>
            <p:cNvPr id="24" name="Google Shape;7140;p65">
              <a:extLst>
                <a:ext uri="{FF2B5EF4-FFF2-40B4-BE49-F238E27FC236}">
                  <a16:creationId xmlns:a16="http://schemas.microsoft.com/office/drawing/2014/main" id="{2EB260E6-DF0D-1276-C55E-6178D2FF19C5}"/>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41;p65">
              <a:extLst>
                <a:ext uri="{FF2B5EF4-FFF2-40B4-BE49-F238E27FC236}">
                  <a16:creationId xmlns:a16="http://schemas.microsoft.com/office/drawing/2014/main" id="{8C4A5351-D24A-D07B-D264-BF48428319A3}"/>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raphic 30" descr="Travel with solid fill">
            <a:extLst>
              <a:ext uri="{FF2B5EF4-FFF2-40B4-BE49-F238E27FC236}">
                <a16:creationId xmlns:a16="http://schemas.microsoft.com/office/drawing/2014/main" id="{065E9B4E-BB4F-28C0-5F80-021B7C23F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8965" y="2880685"/>
            <a:ext cx="555425" cy="555425"/>
          </a:xfrm>
          <a:prstGeom prst="rect">
            <a:avLst/>
          </a:prstGeom>
        </p:spPr>
      </p:pic>
      <p:pic>
        <p:nvPicPr>
          <p:cNvPr id="33" name="Graphic 32" descr="Holiday with solid fill">
            <a:extLst>
              <a:ext uri="{FF2B5EF4-FFF2-40B4-BE49-F238E27FC236}">
                <a16:creationId xmlns:a16="http://schemas.microsoft.com/office/drawing/2014/main" id="{B29BF53D-A2EB-BF43-E15B-770F9AD7F7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3885" y="2094917"/>
            <a:ext cx="482701" cy="482701"/>
          </a:xfrm>
          <a:prstGeom prst="rect">
            <a:avLst/>
          </a:prstGeom>
        </p:spPr>
      </p:pic>
      <p:pic>
        <p:nvPicPr>
          <p:cNvPr id="35" name="Graphic 34" descr="Map with pin with solid fill">
            <a:extLst>
              <a:ext uri="{FF2B5EF4-FFF2-40B4-BE49-F238E27FC236}">
                <a16:creationId xmlns:a16="http://schemas.microsoft.com/office/drawing/2014/main" id="{C722D584-068E-81C4-DE9F-FE5057DA92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7322" y="1294885"/>
            <a:ext cx="495828" cy="495828"/>
          </a:xfrm>
          <a:prstGeom prst="rect">
            <a:avLst/>
          </a:prstGeom>
        </p:spPr>
      </p:pic>
      <p:sp>
        <p:nvSpPr>
          <p:cNvPr id="36" name="TextBox 35">
            <a:extLst>
              <a:ext uri="{FF2B5EF4-FFF2-40B4-BE49-F238E27FC236}">
                <a16:creationId xmlns:a16="http://schemas.microsoft.com/office/drawing/2014/main" id="{AE73225A-6536-92B6-5EF8-F002D27C940B}"/>
              </a:ext>
            </a:extLst>
          </p:cNvPr>
          <p:cNvSpPr txBox="1"/>
          <p:nvPr/>
        </p:nvSpPr>
        <p:spPr>
          <a:xfrm>
            <a:off x="434815" y="899502"/>
            <a:ext cx="1588897" cy="307777"/>
          </a:xfrm>
          <a:prstGeom prst="rect">
            <a:avLst/>
          </a:prstGeom>
          <a:noFill/>
        </p:spPr>
        <p:txBody>
          <a:bodyPr wrap="none" rtlCol="0">
            <a:spAutoFit/>
          </a:bodyPr>
          <a:lstStyle/>
          <a:p>
            <a:r>
              <a:rPr lang="en-GB" b="1" dirty="0">
                <a:solidFill>
                  <a:srgbClr val="FBB442"/>
                </a:solidFill>
                <a:latin typeface="Work Sans" pitchFamily="2" charset="0"/>
              </a:rPr>
              <a:t>1. Weather Data</a:t>
            </a:r>
          </a:p>
        </p:txBody>
      </p:sp>
      <p:sp>
        <p:nvSpPr>
          <p:cNvPr id="37" name="TextBox 36">
            <a:extLst>
              <a:ext uri="{FF2B5EF4-FFF2-40B4-BE49-F238E27FC236}">
                <a16:creationId xmlns:a16="http://schemas.microsoft.com/office/drawing/2014/main" id="{03562169-7005-418C-F3BD-CBF3B06DA7D0}"/>
              </a:ext>
            </a:extLst>
          </p:cNvPr>
          <p:cNvSpPr txBox="1"/>
          <p:nvPr/>
        </p:nvSpPr>
        <p:spPr>
          <a:xfrm>
            <a:off x="396708" y="1203928"/>
            <a:ext cx="2080533" cy="646331"/>
          </a:xfrm>
          <a:prstGeom prst="rect">
            <a:avLst/>
          </a:prstGeom>
          <a:noFill/>
        </p:spPr>
        <p:txBody>
          <a:bodyPr wrap="square" rtlCol="0">
            <a:spAutoFit/>
          </a:bodyPr>
          <a:lstStyle/>
          <a:p>
            <a:r>
              <a:rPr lang="en-GB" sz="1200" dirty="0">
                <a:solidFill>
                  <a:schemeClr val="bg2"/>
                </a:solidFill>
              </a:rPr>
              <a:t>Temperature, precipitation &amp; wind of both departure and arrival destinations</a:t>
            </a:r>
          </a:p>
        </p:txBody>
      </p:sp>
      <p:sp>
        <p:nvSpPr>
          <p:cNvPr id="38" name="TextBox 37">
            <a:extLst>
              <a:ext uri="{FF2B5EF4-FFF2-40B4-BE49-F238E27FC236}">
                <a16:creationId xmlns:a16="http://schemas.microsoft.com/office/drawing/2014/main" id="{6245FA37-EC25-30E1-7145-657F3B1A2190}"/>
              </a:ext>
            </a:extLst>
          </p:cNvPr>
          <p:cNvSpPr txBox="1"/>
          <p:nvPr/>
        </p:nvSpPr>
        <p:spPr>
          <a:xfrm>
            <a:off x="398470" y="2218412"/>
            <a:ext cx="1754006" cy="307777"/>
          </a:xfrm>
          <a:prstGeom prst="rect">
            <a:avLst/>
          </a:prstGeom>
          <a:noFill/>
        </p:spPr>
        <p:txBody>
          <a:bodyPr wrap="none" rtlCol="0">
            <a:spAutoFit/>
          </a:bodyPr>
          <a:lstStyle/>
          <a:p>
            <a:r>
              <a:rPr lang="en-GB" b="1" dirty="0">
                <a:solidFill>
                  <a:srgbClr val="FBB442"/>
                </a:solidFill>
                <a:latin typeface="Work Sans" pitchFamily="2" charset="0"/>
              </a:rPr>
              <a:t>2. Day/Night Data</a:t>
            </a:r>
          </a:p>
        </p:txBody>
      </p:sp>
      <p:sp>
        <p:nvSpPr>
          <p:cNvPr id="39" name="TextBox 38">
            <a:extLst>
              <a:ext uri="{FF2B5EF4-FFF2-40B4-BE49-F238E27FC236}">
                <a16:creationId xmlns:a16="http://schemas.microsoft.com/office/drawing/2014/main" id="{D02A342B-88F8-20FA-D46A-E9DF75985BA3}"/>
              </a:ext>
            </a:extLst>
          </p:cNvPr>
          <p:cNvSpPr txBox="1"/>
          <p:nvPr/>
        </p:nvSpPr>
        <p:spPr>
          <a:xfrm>
            <a:off x="360363" y="2522838"/>
            <a:ext cx="2164134" cy="646331"/>
          </a:xfrm>
          <a:prstGeom prst="rect">
            <a:avLst/>
          </a:prstGeom>
          <a:noFill/>
        </p:spPr>
        <p:txBody>
          <a:bodyPr wrap="square" rtlCol="0">
            <a:spAutoFit/>
          </a:bodyPr>
          <a:lstStyle/>
          <a:p>
            <a:r>
              <a:rPr lang="en-GB" sz="1200" dirty="0">
                <a:solidFill>
                  <a:schemeClr val="bg2"/>
                </a:solidFill>
              </a:rPr>
              <a:t>Morning/afternoon/evening, day of week/month, season and whether it is a weekend</a:t>
            </a:r>
          </a:p>
        </p:txBody>
      </p:sp>
      <p:sp>
        <p:nvSpPr>
          <p:cNvPr id="20" name="TextBox 19">
            <a:extLst>
              <a:ext uri="{FF2B5EF4-FFF2-40B4-BE49-F238E27FC236}">
                <a16:creationId xmlns:a16="http://schemas.microsoft.com/office/drawing/2014/main" id="{C84CE4B4-6DE1-EFA1-FFE4-B3FE70BD6BE1}"/>
              </a:ext>
            </a:extLst>
          </p:cNvPr>
          <p:cNvSpPr txBox="1"/>
          <p:nvPr/>
        </p:nvSpPr>
        <p:spPr>
          <a:xfrm>
            <a:off x="431659" y="3595048"/>
            <a:ext cx="1537600" cy="307777"/>
          </a:xfrm>
          <a:prstGeom prst="rect">
            <a:avLst/>
          </a:prstGeom>
          <a:noFill/>
        </p:spPr>
        <p:txBody>
          <a:bodyPr wrap="none" rtlCol="0">
            <a:spAutoFit/>
          </a:bodyPr>
          <a:lstStyle/>
          <a:p>
            <a:r>
              <a:rPr lang="en-GB" b="1" dirty="0">
                <a:solidFill>
                  <a:srgbClr val="FBB442"/>
                </a:solidFill>
                <a:latin typeface="Work Sans" pitchFamily="2" charset="0"/>
              </a:rPr>
              <a:t>3. Airport Data</a:t>
            </a:r>
          </a:p>
        </p:txBody>
      </p:sp>
      <p:sp>
        <p:nvSpPr>
          <p:cNvPr id="21" name="TextBox 20">
            <a:extLst>
              <a:ext uri="{FF2B5EF4-FFF2-40B4-BE49-F238E27FC236}">
                <a16:creationId xmlns:a16="http://schemas.microsoft.com/office/drawing/2014/main" id="{CBA5ED16-1214-3EF5-E475-BD47A08B95C7}"/>
              </a:ext>
            </a:extLst>
          </p:cNvPr>
          <p:cNvSpPr txBox="1"/>
          <p:nvPr/>
        </p:nvSpPr>
        <p:spPr>
          <a:xfrm>
            <a:off x="363852" y="3899474"/>
            <a:ext cx="2113389" cy="646331"/>
          </a:xfrm>
          <a:prstGeom prst="rect">
            <a:avLst/>
          </a:prstGeom>
          <a:noFill/>
        </p:spPr>
        <p:txBody>
          <a:bodyPr wrap="square" rtlCol="0">
            <a:spAutoFit/>
          </a:bodyPr>
          <a:lstStyle/>
          <a:p>
            <a:r>
              <a:rPr lang="en-GB" sz="1200" dirty="0">
                <a:solidFill>
                  <a:schemeClr val="bg2"/>
                </a:solidFill>
              </a:rPr>
              <a:t>Aircraft Models and yearly total number of passengers in each of the 130 airports</a:t>
            </a:r>
          </a:p>
        </p:txBody>
      </p:sp>
      <p:sp>
        <p:nvSpPr>
          <p:cNvPr id="26" name="TextBox 25">
            <a:extLst>
              <a:ext uri="{FF2B5EF4-FFF2-40B4-BE49-F238E27FC236}">
                <a16:creationId xmlns:a16="http://schemas.microsoft.com/office/drawing/2014/main" id="{3C954A78-A76C-55FF-F98C-3C2DF57C5E41}"/>
              </a:ext>
            </a:extLst>
          </p:cNvPr>
          <p:cNvSpPr txBox="1"/>
          <p:nvPr/>
        </p:nvSpPr>
        <p:spPr>
          <a:xfrm>
            <a:off x="2611576" y="3595048"/>
            <a:ext cx="1778051" cy="307777"/>
          </a:xfrm>
          <a:prstGeom prst="rect">
            <a:avLst/>
          </a:prstGeom>
          <a:noFill/>
        </p:spPr>
        <p:txBody>
          <a:bodyPr wrap="none" rtlCol="0">
            <a:spAutoFit/>
          </a:bodyPr>
          <a:lstStyle/>
          <a:p>
            <a:r>
              <a:rPr lang="en-GB" b="1" dirty="0">
                <a:solidFill>
                  <a:srgbClr val="FBB442"/>
                </a:solidFill>
                <a:latin typeface="Work Sans" pitchFamily="2" charset="0"/>
              </a:rPr>
              <a:t>4. Distance in km</a:t>
            </a:r>
          </a:p>
        </p:txBody>
      </p:sp>
      <p:sp>
        <p:nvSpPr>
          <p:cNvPr id="27" name="TextBox 26">
            <a:extLst>
              <a:ext uri="{FF2B5EF4-FFF2-40B4-BE49-F238E27FC236}">
                <a16:creationId xmlns:a16="http://schemas.microsoft.com/office/drawing/2014/main" id="{854F34EA-F572-A6F8-641B-71D018128ABB}"/>
              </a:ext>
            </a:extLst>
          </p:cNvPr>
          <p:cNvSpPr txBox="1"/>
          <p:nvPr/>
        </p:nvSpPr>
        <p:spPr>
          <a:xfrm>
            <a:off x="2478521" y="3904816"/>
            <a:ext cx="2113389" cy="646331"/>
          </a:xfrm>
          <a:prstGeom prst="rect">
            <a:avLst/>
          </a:prstGeom>
          <a:noFill/>
        </p:spPr>
        <p:txBody>
          <a:bodyPr wrap="square" rtlCol="0">
            <a:spAutoFit/>
          </a:bodyPr>
          <a:lstStyle/>
          <a:p>
            <a:r>
              <a:rPr lang="en-GB" sz="1200" dirty="0">
                <a:solidFill>
                  <a:schemeClr val="bg2"/>
                </a:solidFill>
              </a:rPr>
              <a:t>The haversine distance between the departure and arrival airport in kilometres</a:t>
            </a:r>
          </a:p>
        </p:txBody>
      </p:sp>
      <p:sp>
        <p:nvSpPr>
          <p:cNvPr id="28" name="TextBox 27">
            <a:extLst>
              <a:ext uri="{FF2B5EF4-FFF2-40B4-BE49-F238E27FC236}">
                <a16:creationId xmlns:a16="http://schemas.microsoft.com/office/drawing/2014/main" id="{4BFACBB6-B8A2-50DB-7206-F53815C7F8EC}"/>
              </a:ext>
            </a:extLst>
          </p:cNvPr>
          <p:cNvSpPr txBox="1"/>
          <p:nvPr/>
        </p:nvSpPr>
        <p:spPr>
          <a:xfrm>
            <a:off x="4649784" y="3595048"/>
            <a:ext cx="2045753" cy="307777"/>
          </a:xfrm>
          <a:prstGeom prst="rect">
            <a:avLst/>
          </a:prstGeom>
          <a:noFill/>
        </p:spPr>
        <p:txBody>
          <a:bodyPr wrap="none" rtlCol="0">
            <a:spAutoFit/>
          </a:bodyPr>
          <a:lstStyle/>
          <a:p>
            <a:r>
              <a:rPr lang="en-GB" b="1" dirty="0">
                <a:solidFill>
                  <a:srgbClr val="FBB442"/>
                </a:solidFill>
                <a:latin typeface="Work Sans" pitchFamily="2" charset="0"/>
              </a:rPr>
              <a:t>5. Expected Duration</a:t>
            </a:r>
          </a:p>
        </p:txBody>
      </p:sp>
      <p:sp>
        <p:nvSpPr>
          <p:cNvPr id="29" name="TextBox 28">
            <a:extLst>
              <a:ext uri="{FF2B5EF4-FFF2-40B4-BE49-F238E27FC236}">
                <a16:creationId xmlns:a16="http://schemas.microsoft.com/office/drawing/2014/main" id="{C413ADF9-451C-09F6-E209-EEE657521FC2}"/>
              </a:ext>
            </a:extLst>
          </p:cNvPr>
          <p:cNvSpPr txBox="1"/>
          <p:nvPr/>
        </p:nvSpPr>
        <p:spPr>
          <a:xfrm>
            <a:off x="4597801" y="3904816"/>
            <a:ext cx="2113389" cy="646331"/>
          </a:xfrm>
          <a:prstGeom prst="rect">
            <a:avLst/>
          </a:prstGeom>
          <a:noFill/>
        </p:spPr>
        <p:txBody>
          <a:bodyPr wrap="square" rtlCol="0">
            <a:spAutoFit/>
          </a:bodyPr>
          <a:lstStyle/>
          <a:p>
            <a:r>
              <a:rPr lang="en-GB" sz="1200" dirty="0">
                <a:solidFill>
                  <a:schemeClr val="bg2"/>
                </a:solidFill>
              </a:rPr>
              <a:t>The actual and expected duration of the flight in minutes.</a:t>
            </a:r>
          </a:p>
        </p:txBody>
      </p:sp>
      <p:sp>
        <p:nvSpPr>
          <p:cNvPr id="30" name="TextBox 29">
            <a:extLst>
              <a:ext uri="{FF2B5EF4-FFF2-40B4-BE49-F238E27FC236}">
                <a16:creationId xmlns:a16="http://schemas.microsoft.com/office/drawing/2014/main" id="{3A32BEC4-CCF5-D0E3-F00A-A8BA88D98549}"/>
              </a:ext>
            </a:extLst>
          </p:cNvPr>
          <p:cNvSpPr txBox="1"/>
          <p:nvPr/>
        </p:nvSpPr>
        <p:spPr>
          <a:xfrm>
            <a:off x="6867516" y="3589706"/>
            <a:ext cx="922047" cy="307777"/>
          </a:xfrm>
          <a:prstGeom prst="rect">
            <a:avLst/>
          </a:prstGeom>
          <a:noFill/>
        </p:spPr>
        <p:txBody>
          <a:bodyPr wrap="none" rtlCol="0">
            <a:spAutoFit/>
          </a:bodyPr>
          <a:lstStyle/>
          <a:p>
            <a:r>
              <a:rPr lang="en-GB" b="1" dirty="0">
                <a:solidFill>
                  <a:srgbClr val="FBB442"/>
                </a:solidFill>
                <a:latin typeface="Work Sans" pitchFamily="2" charset="0"/>
              </a:rPr>
              <a:t>6. Route</a:t>
            </a:r>
          </a:p>
        </p:txBody>
      </p:sp>
      <p:sp>
        <p:nvSpPr>
          <p:cNvPr id="32" name="TextBox 31">
            <a:extLst>
              <a:ext uri="{FF2B5EF4-FFF2-40B4-BE49-F238E27FC236}">
                <a16:creationId xmlns:a16="http://schemas.microsoft.com/office/drawing/2014/main" id="{D3701AEC-94DB-DCF3-9236-E538DFE17BE2}"/>
              </a:ext>
            </a:extLst>
          </p:cNvPr>
          <p:cNvSpPr txBox="1"/>
          <p:nvPr/>
        </p:nvSpPr>
        <p:spPr>
          <a:xfrm>
            <a:off x="6734461" y="3899474"/>
            <a:ext cx="2113389" cy="646331"/>
          </a:xfrm>
          <a:prstGeom prst="rect">
            <a:avLst/>
          </a:prstGeom>
          <a:noFill/>
        </p:spPr>
        <p:txBody>
          <a:bodyPr wrap="square" rtlCol="0">
            <a:spAutoFit/>
          </a:bodyPr>
          <a:lstStyle/>
          <a:p>
            <a:r>
              <a:rPr lang="en-GB" sz="1200" dirty="0">
                <a:solidFill>
                  <a:schemeClr val="bg2"/>
                </a:solidFill>
              </a:rPr>
              <a:t>The route of each flight from departure to arrival destinations</a:t>
            </a:r>
          </a:p>
        </p:txBody>
      </p:sp>
      <p:sp>
        <p:nvSpPr>
          <p:cNvPr id="34" name="TextBox 33">
            <a:extLst>
              <a:ext uri="{FF2B5EF4-FFF2-40B4-BE49-F238E27FC236}">
                <a16:creationId xmlns:a16="http://schemas.microsoft.com/office/drawing/2014/main" id="{4C174656-586A-13E0-F914-7E8AF3BBDF39}"/>
              </a:ext>
            </a:extLst>
          </p:cNvPr>
          <p:cNvSpPr txBox="1"/>
          <p:nvPr/>
        </p:nvSpPr>
        <p:spPr>
          <a:xfrm>
            <a:off x="6808141" y="2219792"/>
            <a:ext cx="1066318" cy="307777"/>
          </a:xfrm>
          <a:prstGeom prst="rect">
            <a:avLst/>
          </a:prstGeom>
          <a:noFill/>
        </p:spPr>
        <p:txBody>
          <a:bodyPr wrap="none" rtlCol="0">
            <a:spAutoFit/>
          </a:bodyPr>
          <a:lstStyle/>
          <a:p>
            <a:r>
              <a:rPr lang="en-GB" b="1" dirty="0">
                <a:solidFill>
                  <a:srgbClr val="FBB442"/>
                </a:solidFill>
                <a:latin typeface="Work Sans" pitchFamily="2" charset="0"/>
              </a:rPr>
              <a:t>7. Holiday</a:t>
            </a:r>
          </a:p>
        </p:txBody>
      </p:sp>
      <p:sp>
        <p:nvSpPr>
          <p:cNvPr id="40" name="TextBox 39">
            <a:extLst>
              <a:ext uri="{FF2B5EF4-FFF2-40B4-BE49-F238E27FC236}">
                <a16:creationId xmlns:a16="http://schemas.microsoft.com/office/drawing/2014/main" id="{AECF2221-78FF-7640-4C6B-EFA1317C7842}"/>
              </a:ext>
            </a:extLst>
          </p:cNvPr>
          <p:cNvSpPr txBox="1"/>
          <p:nvPr/>
        </p:nvSpPr>
        <p:spPr>
          <a:xfrm>
            <a:off x="6770034" y="2524218"/>
            <a:ext cx="2164134" cy="646331"/>
          </a:xfrm>
          <a:prstGeom prst="rect">
            <a:avLst/>
          </a:prstGeom>
          <a:noFill/>
        </p:spPr>
        <p:txBody>
          <a:bodyPr wrap="square" rtlCol="0">
            <a:spAutoFit/>
          </a:bodyPr>
          <a:lstStyle/>
          <a:p>
            <a:r>
              <a:rPr lang="en-GB" sz="1200" dirty="0">
                <a:solidFill>
                  <a:schemeClr val="bg2"/>
                </a:solidFill>
              </a:rPr>
              <a:t>Whether or not the departure country has a public holiday or not and its length</a:t>
            </a:r>
          </a:p>
        </p:txBody>
      </p:sp>
      <p:sp>
        <p:nvSpPr>
          <p:cNvPr id="41" name="TextBox 40">
            <a:extLst>
              <a:ext uri="{FF2B5EF4-FFF2-40B4-BE49-F238E27FC236}">
                <a16:creationId xmlns:a16="http://schemas.microsoft.com/office/drawing/2014/main" id="{F0202C3E-E938-06AB-7F20-AF6820A47C5D}"/>
              </a:ext>
            </a:extLst>
          </p:cNvPr>
          <p:cNvSpPr txBox="1"/>
          <p:nvPr/>
        </p:nvSpPr>
        <p:spPr>
          <a:xfrm>
            <a:off x="6772568" y="899502"/>
            <a:ext cx="1523174" cy="307777"/>
          </a:xfrm>
          <a:prstGeom prst="rect">
            <a:avLst/>
          </a:prstGeom>
          <a:noFill/>
        </p:spPr>
        <p:txBody>
          <a:bodyPr wrap="none" rtlCol="0">
            <a:spAutoFit/>
          </a:bodyPr>
          <a:lstStyle/>
          <a:p>
            <a:r>
              <a:rPr lang="en-GB" b="1" dirty="0">
                <a:solidFill>
                  <a:srgbClr val="FBB442"/>
                </a:solidFill>
                <a:latin typeface="Work Sans" pitchFamily="2" charset="0"/>
              </a:rPr>
              <a:t>8. Coordinates</a:t>
            </a:r>
          </a:p>
        </p:txBody>
      </p:sp>
      <p:sp>
        <p:nvSpPr>
          <p:cNvPr id="42" name="TextBox 41">
            <a:extLst>
              <a:ext uri="{FF2B5EF4-FFF2-40B4-BE49-F238E27FC236}">
                <a16:creationId xmlns:a16="http://schemas.microsoft.com/office/drawing/2014/main" id="{25F3876D-356D-CB9F-5CD8-9160201A2F51}"/>
              </a:ext>
            </a:extLst>
          </p:cNvPr>
          <p:cNvSpPr txBox="1"/>
          <p:nvPr/>
        </p:nvSpPr>
        <p:spPr>
          <a:xfrm>
            <a:off x="6734461" y="1203928"/>
            <a:ext cx="2164134" cy="646331"/>
          </a:xfrm>
          <a:prstGeom prst="rect">
            <a:avLst/>
          </a:prstGeom>
          <a:noFill/>
        </p:spPr>
        <p:txBody>
          <a:bodyPr wrap="square" rtlCol="0">
            <a:spAutoFit/>
          </a:bodyPr>
          <a:lstStyle/>
          <a:p>
            <a:r>
              <a:rPr lang="en-GB" sz="1200" dirty="0">
                <a:solidFill>
                  <a:schemeClr val="bg2"/>
                </a:solidFill>
              </a:rPr>
              <a:t>The latitude &amp; longitude of the departure and arrival destinations</a:t>
            </a:r>
          </a:p>
        </p:txBody>
      </p:sp>
      <p:pic>
        <p:nvPicPr>
          <p:cNvPr id="58" name="Graphic 57" descr="Arrow: Straight with solid fill">
            <a:extLst>
              <a:ext uri="{FF2B5EF4-FFF2-40B4-BE49-F238E27FC236}">
                <a16:creationId xmlns:a16="http://schemas.microsoft.com/office/drawing/2014/main" id="{3203DECC-C793-97C9-0CF0-7ECA5ED883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7036" y="1314418"/>
            <a:ext cx="555425" cy="555425"/>
          </a:xfrm>
          <a:prstGeom prst="rect">
            <a:avLst/>
          </a:prstGeom>
        </p:spPr>
      </p:pic>
      <p:pic>
        <p:nvPicPr>
          <p:cNvPr id="60" name="Graphic 59" descr="Arrow: Clockwise curve with solid fill">
            <a:extLst>
              <a:ext uri="{FF2B5EF4-FFF2-40B4-BE49-F238E27FC236}">
                <a16:creationId xmlns:a16="http://schemas.microsoft.com/office/drawing/2014/main" id="{D9400CBB-FDD2-334D-3381-BD05FD5F1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9800000">
            <a:off x="4673649" y="2195722"/>
            <a:ext cx="555425" cy="555425"/>
          </a:xfrm>
          <a:prstGeom prst="rect">
            <a:avLst/>
          </a:prstGeom>
        </p:spPr>
      </p:pic>
      <p:pic>
        <p:nvPicPr>
          <p:cNvPr id="63" name="Graphic 62" descr="Arrow: Straight with solid fill">
            <a:extLst>
              <a:ext uri="{FF2B5EF4-FFF2-40B4-BE49-F238E27FC236}">
                <a16:creationId xmlns:a16="http://schemas.microsoft.com/office/drawing/2014/main" id="{67699A94-4E1B-0F4F-1095-3BA7627FF5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283685" y="1303250"/>
            <a:ext cx="555425" cy="555425"/>
          </a:xfrm>
          <a:prstGeom prst="rect">
            <a:avLst/>
          </a:prstGeom>
        </p:spPr>
      </p:pic>
      <p:pic>
        <p:nvPicPr>
          <p:cNvPr id="65" name="Graphic 64" descr="Arrow: Clockwise curve with solid fill">
            <a:extLst>
              <a:ext uri="{FF2B5EF4-FFF2-40B4-BE49-F238E27FC236}">
                <a16:creationId xmlns:a16="http://schemas.microsoft.com/office/drawing/2014/main" id="{0A2F3972-BF2B-4181-9F73-C3A496D9A6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732310" flipV="1">
            <a:off x="3677148" y="2176847"/>
            <a:ext cx="543456" cy="555852"/>
          </a:xfrm>
          <a:prstGeom prst="rect">
            <a:avLst/>
          </a:prstGeom>
        </p:spPr>
      </p:pic>
    </p:spTree>
    <p:extLst>
      <p:ext uri="{BB962C8B-B14F-4D97-AF65-F5344CB8AC3E}">
        <p14:creationId xmlns:p14="http://schemas.microsoft.com/office/powerpoint/2010/main" val="4147769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7F64-8110-5A46-02C6-3E6A59875CC7}"/>
              </a:ext>
            </a:extLst>
          </p:cNvPr>
          <p:cNvSpPr>
            <a:spLocks noGrp="1"/>
          </p:cNvSpPr>
          <p:nvPr>
            <p:ph type="title"/>
          </p:nvPr>
        </p:nvSpPr>
        <p:spPr>
          <a:xfrm>
            <a:off x="1714950" y="535000"/>
            <a:ext cx="5714100" cy="482700"/>
          </a:xfrm>
        </p:spPr>
        <p:txBody>
          <a:bodyPr/>
          <a:lstStyle/>
          <a:p>
            <a:r>
              <a:rPr lang="en-GB" dirty="0"/>
              <a:t>Added Features – part 1</a:t>
            </a:r>
          </a:p>
        </p:txBody>
      </p:sp>
      <p:sp>
        <p:nvSpPr>
          <p:cNvPr id="3" name="Text Placeholder 2">
            <a:extLst>
              <a:ext uri="{FF2B5EF4-FFF2-40B4-BE49-F238E27FC236}">
                <a16:creationId xmlns:a16="http://schemas.microsoft.com/office/drawing/2014/main" id="{6C2E4BF0-FE99-2D14-FDFB-FFE864C53103}"/>
              </a:ext>
            </a:extLst>
          </p:cNvPr>
          <p:cNvSpPr>
            <a:spLocks noGrp="1"/>
          </p:cNvSpPr>
          <p:nvPr>
            <p:ph type="body" idx="1"/>
          </p:nvPr>
        </p:nvSpPr>
        <p:spPr>
          <a:xfrm>
            <a:off x="665952" y="2208934"/>
            <a:ext cx="3762000" cy="2102433"/>
          </a:xfrm>
        </p:spPr>
        <p:txBody>
          <a:bodyPr/>
          <a:lstStyle/>
          <a:p>
            <a:pPr marL="152400" indent="0">
              <a:lnSpc>
                <a:spcPct val="150000"/>
              </a:lnSpc>
              <a:buNone/>
            </a:pPr>
            <a:r>
              <a:rPr lang="en-GB" dirty="0"/>
              <a:t>Historical weather data was fetched using an </a:t>
            </a:r>
            <a:r>
              <a:rPr lang="en-GB" b="1" dirty="0"/>
              <a:t>API package library</a:t>
            </a:r>
            <a:r>
              <a:rPr lang="en-GB" dirty="0"/>
              <a:t> (</a:t>
            </a:r>
            <a:r>
              <a:rPr lang="en-GB" i="1" dirty="0" err="1"/>
              <a:t>meteostat</a:t>
            </a:r>
            <a:r>
              <a:rPr lang="en-GB" dirty="0"/>
              <a:t>) in python.</a:t>
            </a:r>
          </a:p>
          <a:p>
            <a:pPr marL="152400" indent="0">
              <a:lnSpc>
                <a:spcPct val="150000"/>
              </a:lnSpc>
              <a:buNone/>
            </a:pPr>
            <a:endParaRPr lang="en-GB" dirty="0"/>
          </a:p>
          <a:p>
            <a:pPr marL="152400" indent="0">
              <a:lnSpc>
                <a:spcPct val="150000"/>
              </a:lnSpc>
              <a:buNone/>
            </a:pPr>
            <a:r>
              <a:rPr lang="en-GB" dirty="0"/>
              <a:t>Data is collected from different geo stations around the world and matched to the nearest IATA (Airport code).</a:t>
            </a:r>
          </a:p>
          <a:p>
            <a:pPr marL="152400" indent="0">
              <a:buNone/>
            </a:pPr>
            <a:endParaRPr lang="en-GB" dirty="0"/>
          </a:p>
        </p:txBody>
      </p:sp>
      <p:sp>
        <p:nvSpPr>
          <p:cNvPr id="4" name="Text Placeholder 3">
            <a:extLst>
              <a:ext uri="{FF2B5EF4-FFF2-40B4-BE49-F238E27FC236}">
                <a16:creationId xmlns:a16="http://schemas.microsoft.com/office/drawing/2014/main" id="{C95B3997-7DC6-9773-2E08-0AD871916E8C}"/>
              </a:ext>
            </a:extLst>
          </p:cNvPr>
          <p:cNvSpPr>
            <a:spLocks noGrp="1"/>
          </p:cNvSpPr>
          <p:nvPr>
            <p:ph type="body" idx="2"/>
          </p:nvPr>
        </p:nvSpPr>
        <p:spPr>
          <a:xfrm>
            <a:off x="4607951" y="2208934"/>
            <a:ext cx="3954981" cy="2191908"/>
          </a:xfrm>
        </p:spPr>
        <p:txBody>
          <a:bodyPr/>
          <a:lstStyle/>
          <a:p>
            <a:pPr marL="152400" indent="0">
              <a:lnSpc>
                <a:spcPct val="150000"/>
              </a:lnSpc>
              <a:buNone/>
            </a:pPr>
            <a:r>
              <a:rPr lang="en-GB" dirty="0"/>
              <a:t>Derived from the </a:t>
            </a:r>
            <a:r>
              <a:rPr lang="en-GB" b="1" dirty="0"/>
              <a:t>‘Departure Time’</a:t>
            </a:r>
            <a:r>
              <a:rPr lang="en-GB" dirty="0"/>
              <a:t> column and split into separate categorical columns e.g...</a:t>
            </a:r>
          </a:p>
          <a:p>
            <a:pPr marL="152400" indent="0">
              <a:buNone/>
            </a:pPr>
            <a:endParaRPr lang="en-GB" sz="900" dirty="0"/>
          </a:p>
          <a:p>
            <a:pPr marL="152400" indent="0">
              <a:lnSpc>
                <a:spcPct val="150000"/>
              </a:lnSpc>
              <a:buNone/>
            </a:pPr>
            <a:r>
              <a:rPr lang="en-GB" b="1" dirty="0"/>
              <a:t>	2016-01-16 04:10:00</a:t>
            </a:r>
          </a:p>
          <a:p>
            <a:pPr marL="152400" indent="0">
              <a:lnSpc>
                <a:spcPct val="150000"/>
              </a:lnSpc>
              <a:buNone/>
            </a:pPr>
            <a:endParaRPr lang="en-GB" sz="400" b="1" dirty="0"/>
          </a:p>
          <a:p>
            <a:pPr marL="152400" indent="0">
              <a:lnSpc>
                <a:spcPct val="150000"/>
              </a:lnSpc>
              <a:buNone/>
            </a:pPr>
            <a:r>
              <a:rPr lang="en-GB" b="1" dirty="0"/>
              <a:t>- </a:t>
            </a:r>
            <a:r>
              <a:rPr lang="en-GB" dirty="0"/>
              <a:t>Hour: 4</a:t>
            </a:r>
          </a:p>
          <a:p>
            <a:pPr marL="152400" indent="0">
              <a:lnSpc>
                <a:spcPct val="150000"/>
              </a:lnSpc>
              <a:buNone/>
            </a:pPr>
            <a:r>
              <a:rPr lang="en-GB" dirty="0"/>
              <a:t>- Time of day:  night</a:t>
            </a:r>
          </a:p>
          <a:p>
            <a:pPr marL="152400" indent="0">
              <a:lnSpc>
                <a:spcPct val="150000"/>
              </a:lnSpc>
              <a:buNone/>
            </a:pPr>
            <a:r>
              <a:rPr lang="en-GB" dirty="0"/>
              <a:t>- Day of week: 6 (Saturday)</a:t>
            </a:r>
          </a:p>
          <a:p>
            <a:pPr marL="152400" indent="0">
              <a:lnSpc>
                <a:spcPct val="150000"/>
              </a:lnSpc>
              <a:buNone/>
            </a:pPr>
            <a:r>
              <a:rPr lang="en-GB" dirty="0"/>
              <a:t>- Season: 1 (Winter)</a:t>
            </a:r>
          </a:p>
        </p:txBody>
      </p:sp>
      <p:grpSp>
        <p:nvGrpSpPr>
          <p:cNvPr id="6" name="Google Shape;5843;p62">
            <a:extLst>
              <a:ext uri="{FF2B5EF4-FFF2-40B4-BE49-F238E27FC236}">
                <a16:creationId xmlns:a16="http://schemas.microsoft.com/office/drawing/2014/main" id="{48B1CF29-A252-EDC9-4D3B-1D86FB56AC7D}"/>
              </a:ext>
            </a:extLst>
          </p:cNvPr>
          <p:cNvGrpSpPr/>
          <p:nvPr/>
        </p:nvGrpSpPr>
        <p:grpSpPr>
          <a:xfrm>
            <a:off x="2196100" y="1725131"/>
            <a:ext cx="524584" cy="415410"/>
            <a:chOff x="2085525" y="3263750"/>
            <a:chExt cx="481825" cy="381550"/>
          </a:xfrm>
          <a:solidFill>
            <a:srgbClr val="FBB442"/>
          </a:solidFill>
        </p:grpSpPr>
        <p:sp>
          <p:nvSpPr>
            <p:cNvPr id="7" name="Google Shape;5844;p62">
              <a:extLst>
                <a:ext uri="{FF2B5EF4-FFF2-40B4-BE49-F238E27FC236}">
                  <a16:creationId xmlns:a16="http://schemas.microsoft.com/office/drawing/2014/main" id="{2719F4E1-94B2-D5D6-4E31-10E4F9C0C2EA}"/>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845;p62">
              <a:extLst>
                <a:ext uri="{FF2B5EF4-FFF2-40B4-BE49-F238E27FC236}">
                  <a16:creationId xmlns:a16="http://schemas.microsoft.com/office/drawing/2014/main" id="{0F3533F2-5392-A0D1-62E4-5E3A564727EA}"/>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5839;p62">
            <a:extLst>
              <a:ext uri="{FF2B5EF4-FFF2-40B4-BE49-F238E27FC236}">
                <a16:creationId xmlns:a16="http://schemas.microsoft.com/office/drawing/2014/main" id="{834EAB84-AF7B-FFAF-BB8E-C6ED40CC93B0}"/>
              </a:ext>
            </a:extLst>
          </p:cNvPr>
          <p:cNvGrpSpPr/>
          <p:nvPr/>
        </p:nvGrpSpPr>
        <p:grpSpPr>
          <a:xfrm>
            <a:off x="5932081" y="1693169"/>
            <a:ext cx="474514" cy="471943"/>
            <a:chOff x="1535000" y="3223325"/>
            <a:chExt cx="484450" cy="481825"/>
          </a:xfrm>
          <a:solidFill>
            <a:srgbClr val="FBB442"/>
          </a:solidFill>
        </p:grpSpPr>
        <p:sp>
          <p:nvSpPr>
            <p:cNvPr id="10" name="Google Shape;5840;p62">
              <a:extLst>
                <a:ext uri="{FF2B5EF4-FFF2-40B4-BE49-F238E27FC236}">
                  <a16:creationId xmlns:a16="http://schemas.microsoft.com/office/drawing/2014/main" id="{59D0BA26-53D0-F454-E2F3-DEFD78AFA1A3}"/>
                </a:ext>
              </a:extLst>
            </p:cNvPr>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841;p62">
              <a:extLst>
                <a:ext uri="{FF2B5EF4-FFF2-40B4-BE49-F238E27FC236}">
                  <a16:creationId xmlns:a16="http://schemas.microsoft.com/office/drawing/2014/main" id="{A3D4D174-1CC3-B065-3043-597A7765919D}"/>
                </a:ext>
              </a:extLst>
            </p:cNvPr>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842;p62">
              <a:extLst>
                <a:ext uri="{FF2B5EF4-FFF2-40B4-BE49-F238E27FC236}">
                  <a16:creationId xmlns:a16="http://schemas.microsoft.com/office/drawing/2014/main" id="{1BC48EDB-13C9-DEB7-DD04-9E97A7618190}"/>
                </a:ext>
              </a:extLst>
            </p:cNvPr>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 name="TextBox 12">
            <a:extLst>
              <a:ext uri="{FF2B5EF4-FFF2-40B4-BE49-F238E27FC236}">
                <a16:creationId xmlns:a16="http://schemas.microsoft.com/office/drawing/2014/main" id="{F2FE596F-88C9-E56D-853D-466F68B73EE2}"/>
              </a:ext>
            </a:extLst>
          </p:cNvPr>
          <p:cNvSpPr txBox="1"/>
          <p:nvPr/>
        </p:nvSpPr>
        <p:spPr>
          <a:xfrm>
            <a:off x="1457283" y="1216177"/>
            <a:ext cx="1988045" cy="369332"/>
          </a:xfrm>
          <a:prstGeom prst="rect">
            <a:avLst/>
          </a:prstGeom>
          <a:noFill/>
        </p:spPr>
        <p:txBody>
          <a:bodyPr wrap="none" rtlCol="0">
            <a:spAutoFit/>
          </a:bodyPr>
          <a:lstStyle/>
          <a:p>
            <a:r>
              <a:rPr lang="en-GB" sz="1800" b="1" dirty="0">
                <a:solidFill>
                  <a:srgbClr val="FBB442"/>
                </a:solidFill>
                <a:latin typeface="Work Sans" pitchFamily="2" charset="0"/>
              </a:rPr>
              <a:t>1. Weather Data</a:t>
            </a:r>
          </a:p>
        </p:txBody>
      </p:sp>
      <p:sp>
        <p:nvSpPr>
          <p:cNvPr id="14" name="TextBox 13">
            <a:extLst>
              <a:ext uri="{FF2B5EF4-FFF2-40B4-BE49-F238E27FC236}">
                <a16:creationId xmlns:a16="http://schemas.microsoft.com/office/drawing/2014/main" id="{9F674E11-F68F-1F66-E56D-CA731E0BF4DC}"/>
              </a:ext>
            </a:extLst>
          </p:cNvPr>
          <p:cNvSpPr txBox="1"/>
          <p:nvPr/>
        </p:nvSpPr>
        <p:spPr>
          <a:xfrm>
            <a:off x="5087588" y="1216177"/>
            <a:ext cx="2201244" cy="369332"/>
          </a:xfrm>
          <a:prstGeom prst="rect">
            <a:avLst/>
          </a:prstGeom>
          <a:noFill/>
        </p:spPr>
        <p:txBody>
          <a:bodyPr wrap="none" rtlCol="0">
            <a:spAutoFit/>
          </a:bodyPr>
          <a:lstStyle/>
          <a:p>
            <a:r>
              <a:rPr lang="en-GB" sz="1800" b="1" dirty="0">
                <a:solidFill>
                  <a:srgbClr val="FBB442"/>
                </a:solidFill>
                <a:latin typeface="Work Sans" pitchFamily="2" charset="0"/>
              </a:rPr>
              <a:t>2. Day/Night Data</a:t>
            </a:r>
          </a:p>
        </p:txBody>
      </p:sp>
    </p:spTree>
    <p:extLst>
      <p:ext uri="{BB962C8B-B14F-4D97-AF65-F5344CB8AC3E}">
        <p14:creationId xmlns:p14="http://schemas.microsoft.com/office/powerpoint/2010/main" val="24213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3209EA-2AA6-0185-EF60-1CC9B5AC1F4A}"/>
              </a:ext>
            </a:extLst>
          </p:cNvPr>
          <p:cNvSpPr txBox="1">
            <a:spLocks/>
          </p:cNvSpPr>
          <p:nvPr/>
        </p:nvSpPr>
        <p:spPr>
          <a:xfrm>
            <a:off x="1714950"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dirty="0"/>
              <a:t>Added Features – part 2</a:t>
            </a:r>
          </a:p>
        </p:txBody>
      </p:sp>
      <p:sp>
        <p:nvSpPr>
          <p:cNvPr id="4" name="Text Placeholder 2">
            <a:extLst>
              <a:ext uri="{FF2B5EF4-FFF2-40B4-BE49-F238E27FC236}">
                <a16:creationId xmlns:a16="http://schemas.microsoft.com/office/drawing/2014/main" id="{586884A4-7F4F-D6E7-E60C-1C75A611A203}"/>
              </a:ext>
            </a:extLst>
          </p:cNvPr>
          <p:cNvSpPr txBox="1">
            <a:spLocks/>
          </p:cNvSpPr>
          <p:nvPr/>
        </p:nvSpPr>
        <p:spPr>
          <a:xfrm>
            <a:off x="665952" y="2208934"/>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Number of Passengers – Gathered from </a:t>
            </a:r>
            <a:r>
              <a:rPr lang="en-GB" sz="1200" b="1" dirty="0">
                <a:solidFill>
                  <a:schemeClr val="bg2"/>
                </a:solidFill>
                <a:latin typeface="Work Sans" pitchFamily="2" charset="0"/>
              </a:rPr>
              <a:t>different sources on the internet</a:t>
            </a:r>
            <a:r>
              <a:rPr lang="en-GB" sz="1200" dirty="0">
                <a:solidFill>
                  <a:schemeClr val="bg2"/>
                </a:solidFill>
                <a:latin typeface="Work Sans" pitchFamily="2" charset="0"/>
              </a:rPr>
              <a:t> and put into a spreadsheet and mapped to the database.</a:t>
            </a:r>
          </a:p>
          <a:p>
            <a:pPr marL="152400"/>
            <a:endParaRPr lang="en-GB" sz="1200" dirty="0">
              <a:solidFill>
                <a:schemeClr val="bg2"/>
              </a:solidFill>
              <a:latin typeface="Work Sans" pitchFamily="2" charset="0"/>
            </a:endParaRPr>
          </a:p>
        </p:txBody>
      </p:sp>
      <p:sp>
        <p:nvSpPr>
          <p:cNvPr id="5" name="Text Placeholder 3">
            <a:extLst>
              <a:ext uri="{FF2B5EF4-FFF2-40B4-BE49-F238E27FC236}">
                <a16:creationId xmlns:a16="http://schemas.microsoft.com/office/drawing/2014/main" id="{C0ECBFAD-7084-055E-B0D2-C62817BAF5F2}"/>
              </a:ext>
            </a:extLst>
          </p:cNvPr>
          <p:cNvSpPr txBox="1">
            <a:spLocks/>
          </p:cNvSpPr>
          <p:nvPr/>
        </p:nvSpPr>
        <p:spPr>
          <a:xfrm>
            <a:off x="4661999" y="2208934"/>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err="1">
                <a:solidFill>
                  <a:schemeClr val="bg2"/>
                </a:solidFill>
                <a:latin typeface="Work Sans" pitchFamily="2" charset="0"/>
              </a:rPr>
              <a:t>airportsdata</a:t>
            </a:r>
            <a:r>
              <a:rPr lang="en-GB" sz="1200" dirty="0">
                <a:solidFill>
                  <a:schemeClr val="bg2"/>
                </a:solidFill>
                <a:latin typeface="Work Sans" pitchFamily="2" charset="0"/>
              </a:rPr>
              <a:t>’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in python was used to locate airport coordinates. </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b="1" dirty="0">
                <a:solidFill>
                  <a:schemeClr val="bg2"/>
                </a:solidFill>
              </a:rPr>
              <a:t>Haversine distance </a:t>
            </a:r>
            <a:r>
              <a:rPr lang="en-GB" sz="1200" dirty="0">
                <a:solidFill>
                  <a:schemeClr val="bg2"/>
                </a:solidFill>
              </a:rPr>
              <a:t>is:</a:t>
            </a:r>
          </a:p>
          <a:p>
            <a:pPr marL="152400">
              <a:lnSpc>
                <a:spcPct val="150000"/>
              </a:lnSpc>
            </a:pPr>
            <a:r>
              <a:rPr lang="en-GB" sz="1200" i="1" dirty="0">
                <a:solidFill>
                  <a:schemeClr val="bg2"/>
                </a:solidFill>
                <a:latin typeface="Work Sans" pitchFamily="2" charset="0"/>
              </a:rPr>
              <a:t>“The shortest distance between 2 points on a sphere like Earth”</a:t>
            </a:r>
          </a:p>
        </p:txBody>
      </p:sp>
      <p:sp>
        <p:nvSpPr>
          <p:cNvPr id="13" name="TextBox 12">
            <a:extLst>
              <a:ext uri="{FF2B5EF4-FFF2-40B4-BE49-F238E27FC236}">
                <a16:creationId xmlns:a16="http://schemas.microsoft.com/office/drawing/2014/main" id="{24BB61AF-6FBC-8C2E-84B4-4AE6DB64DD39}"/>
              </a:ext>
            </a:extLst>
          </p:cNvPr>
          <p:cNvSpPr txBox="1"/>
          <p:nvPr/>
        </p:nvSpPr>
        <p:spPr>
          <a:xfrm>
            <a:off x="1511331" y="1216177"/>
            <a:ext cx="1856598" cy="369332"/>
          </a:xfrm>
          <a:prstGeom prst="rect">
            <a:avLst/>
          </a:prstGeom>
          <a:noFill/>
        </p:spPr>
        <p:txBody>
          <a:bodyPr wrap="none" rtlCol="0">
            <a:spAutoFit/>
          </a:bodyPr>
          <a:lstStyle/>
          <a:p>
            <a:r>
              <a:rPr lang="en-GB" sz="1800" b="1" dirty="0">
                <a:solidFill>
                  <a:srgbClr val="FBB442"/>
                </a:solidFill>
                <a:latin typeface="Work Sans" pitchFamily="2" charset="0"/>
              </a:rPr>
              <a:t>3. Airport Data</a:t>
            </a:r>
          </a:p>
        </p:txBody>
      </p:sp>
      <p:sp>
        <p:nvSpPr>
          <p:cNvPr id="14" name="TextBox 13">
            <a:extLst>
              <a:ext uri="{FF2B5EF4-FFF2-40B4-BE49-F238E27FC236}">
                <a16:creationId xmlns:a16="http://schemas.microsoft.com/office/drawing/2014/main" id="{052106FE-050F-EF41-75AF-64AE60CB1CFC}"/>
              </a:ext>
            </a:extLst>
          </p:cNvPr>
          <p:cNvSpPr txBox="1"/>
          <p:nvPr/>
        </p:nvSpPr>
        <p:spPr>
          <a:xfrm>
            <a:off x="5141636" y="1216177"/>
            <a:ext cx="2233304" cy="369332"/>
          </a:xfrm>
          <a:prstGeom prst="rect">
            <a:avLst/>
          </a:prstGeom>
          <a:noFill/>
        </p:spPr>
        <p:txBody>
          <a:bodyPr wrap="none" rtlCol="0">
            <a:spAutoFit/>
          </a:bodyPr>
          <a:lstStyle/>
          <a:p>
            <a:r>
              <a:rPr lang="en-GB" sz="1800" b="1" dirty="0">
                <a:solidFill>
                  <a:srgbClr val="FBB442"/>
                </a:solidFill>
                <a:latin typeface="Work Sans" pitchFamily="2" charset="0"/>
              </a:rPr>
              <a:t>4. Distance in km</a:t>
            </a:r>
          </a:p>
        </p:txBody>
      </p:sp>
      <p:pic>
        <p:nvPicPr>
          <p:cNvPr id="18" name="Graphic 17" descr="Internet Of Things with solid fill">
            <a:extLst>
              <a:ext uri="{FF2B5EF4-FFF2-40B4-BE49-F238E27FC236}">
                <a16:creationId xmlns:a16="http://schemas.microsoft.com/office/drawing/2014/main" id="{FDC03230-A691-6B73-42C9-DAA0839216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802" y="3322904"/>
            <a:ext cx="654510" cy="654510"/>
          </a:xfrm>
          <a:prstGeom prst="rect">
            <a:avLst/>
          </a:prstGeom>
        </p:spPr>
      </p:pic>
      <p:pic>
        <p:nvPicPr>
          <p:cNvPr id="33" name="Graphic 32" descr="Database with solid fill">
            <a:extLst>
              <a:ext uri="{FF2B5EF4-FFF2-40B4-BE49-F238E27FC236}">
                <a16:creationId xmlns:a16="http://schemas.microsoft.com/office/drawing/2014/main" id="{CEFEA3B7-26AD-D32A-4300-2E50A3FF5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8223" y="3322903"/>
            <a:ext cx="654511" cy="654511"/>
          </a:xfrm>
          <a:prstGeom prst="rect">
            <a:avLst/>
          </a:prstGeom>
        </p:spPr>
      </p:pic>
      <p:pic>
        <p:nvPicPr>
          <p:cNvPr id="35" name="Graphic 34" descr="Document with solid fill">
            <a:extLst>
              <a:ext uri="{FF2B5EF4-FFF2-40B4-BE49-F238E27FC236}">
                <a16:creationId xmlns:a16="http://schemas.microsoft.com/office/drawing/2014/main" id="{9BE77B44-B696-1B3E-7879-6CBA66AE63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7537" y="3290828"/>
            <a:ext cx="654511" cy="654511"/>
          </a:xfrm>
          <a:prstGeom prst="rect">
            <a:avLst/>
          </a:prstGeom>
        </p:spPr>
      </p:pic>
      <p:pic>
        <p:nvPicPr>
          <p:cNvPr id="36" name="Graphic 35" descr="Arrow: Straight with solid fill">
            <a:extLst>
              <a:ext uri="{FF2B5EF4-FFF2-40B4-BE49-F238E27FC236}">
                <a16:creationId xmlns:a16="http://schemas.microsoft.com/office/drawing/2014/main" id="{9982B172-D6B3-3EF8-31FE-1F6856CC35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669904" y="3422660"/>
            <a:ext cx="437640" cy="437640"/>
          </a:xfrm>
          <a:prstGeom prst="rect">
            <a:avLst/>
          </a:prstGeom>
        </p:spPr>
      </p:pic>
      <p:pic>
        <p:nvPicPr>
          <p:cNvPr id="37" name="Graphic 36" descr="Arrow: Straight with solid fill">
            <a:extLst>
              <a:ext uri="{FF2B5EF4-FFF2-40B4-BE49-F238E27FC236}">
                <a16:creationId xmlns:a16="http://schemas.microsoft.com/office/drawing/2014/main" id="{ECB242A7-93F7-5F6B-B4FC-C552801685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2940146" y="3422660"/>
            <a:ext cx="437640" cy="437640"/>
          </a:xfrm>
          <a:prstGeom prst="rect">
            <a:avLst/>
          </a:prstGeom>
        </p:spPr>
      </p:pic>
      <p:grpSp>
        <p:nvGrpSpPr>
          <p:cNvPr id="38" name="Google Shape;6441;p64">
            <a:extLst>
              <a:ext uri="{FF2B5EF4-FFF2-40B4-BE49-F238E27FC236}">
                <a16:creationId xmlns:a16="http://schemas.microsoft.com/office/drawing/2014/main" id="{91467102-C4F1-A545-4614-670A98A1C82C}"/>
              </a:ext>
            </a:extLst>
          </p:cNvPr>
          <p:cNvGrpSpPr/>
          <p:nvPr/>
        </p:nvGrpSpPr>
        <p:grpSpPr>
          <a:xfrm>
            <a:off x="2196168" y="1726197"/>
            <a:ext cx="445544" cy="438915"/>
            <a:chOff x="-60991775" y="3376900"/>
            <a:chExt cx="315850" cy="311150"/>
          </a:xfrm>
          <a:solidFill>
            <a:srgbClr val="FBB442"/>
          </a:solidFill>
        </p:grpSpPr>
        <p:sp>
          <p:nvSpPr>
            <p:cNvPr id="39" name="Google Shape;6442;p64">
              <a:extLst>
                <a:ext uri="{FF2B5EF4-FFF2-40B4-BE49-F238E27FC236}">
                  <a16:creationId xmlns:a16="http://schemas.microsoft.com/office/drawing/2014/main" id="{90E315EB-79C1-5BB6-8C35-AEDDB610F736}"/>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43;p64">
              <a:extLst>
                <a:ext uri="{FF2B5EF4-FFF2-40B4-BE49-F238E27FC236}">
                  <a16:creationId xmlns:a16="http://schemas.microsoft.com/office/drawing/2014/main" id="{400CC502-D59B-5090-639B-FB4121091D6D}"/>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44;p64">
              <a:extLst>
                <a:ext uri="{FF2B5EF4-FFF2-40B4-BE49-F238E27FC236}">
                  <a16:creationId xmlns:a16="http://schemas.microsoft.com/office/drawing/2014/main" id="{59035B6E-0AAA-D14A-4282-0424ACAD294C}"/>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Graphic 42" descr="Travel with solid fill">
            <a:extLst>
              <a:ext uri="{FF2B5EF4-FFF2-40B4-BE49-F238E27FC236}">
                <a16:creationId xmlns:a16="http://schemas.microsoft.com/office/drawing/2014/main" id="{E24CCEFE-A355-E561-50A6-E581605513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17064" y="1592302"/>
            <a:ext cx="654511" cy="654511"/>
          </a:xfrm>
          <a:prstGeom prst="rect">
            <a:avLst/>
          </a:prstGeom>
        </p:spPr>
      </p:pic>
    </p:spTree>
    <p:extLst>
      <p:ext uri="{BB962C8B-B14F-4D97-AF65-F5344CB8AC3E}">
        <p14:creationId xmlns:p14="http://schemas.microsoft.com/office/powerpoint/2010/main" val="848647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FB66A5-DF63-68A3-3E71-A58DFE71E1AC}"/>
              </a:ext>
            </a:extLst>
          </p:cNvPr>
          <p:cNvSpPr txBox="1">
            <a:spLocks/>
          </p:cNvSpPr>
          <p:nvPr/>
        </p:nvSpPr>
        <p:spPr>
          <a:xfrm>
            <a:off x="1714950"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3000" dirty="0"/>
              <a:t>Added Features – part 3</a:t>
            </a:r>
          </a:p>
        </p:txBody>
      </p:sp>
      <p:sp>
        <p:nvSpPr>
          <p:cNvPr id="5" name="Text Placeholder 2">
            <a:extLst>
              <a:ext uri="{FF2B5EF4-FFF2-40B4-BE49-F238E27FC236}">
                <a16:creationId xmlns:a16="http://schemas.microsoft.com/office/drawing/2014/main" id="{74089873-558A-CB0D-CAEF-E3DCA91ECB44}"/>
              </a:ext>
            </a:extLst>
          </p:cNvPr>
          <p:cNvSpPr txBox="1">
            <a:spLocks/>
          </p:cNvSpPr>
          <p:nvPr/>
        </p:nvSpPr>
        <p:spPr>
          <a:xfrm>
            <a:off x="665952" y="2231455"/>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a:solidFill>
                  <a:schemeClr val="bg2"/>
                </a:solidFill>
                <a:latin typeface="Work Sans" pitchFamily="2" charset="0"/>
              </a:rPr>
              <a:t>Expected Duration</a:t>
            </a:r>
            <a:r>
              <a:rPr lang="en-GB" sz="1200" dirty="0">
                <a:solidFill>
                  <a:schemeClr val="bg2"/>
                </a:solidFill>
                <a:latin typeface="Work Sans" pitchFamily="2" charset="0"/>
              </a:rPr>
              <a:t>’ was derived by finding the </a:t>
            </a:r>
            <a:r>
              <a:rPr lang="en-GB" sz="1200" b="1" dirty="0">
                <a:solidFill>
                  <a:schemeClr val="bg2"/>
                </a:solidFill>
                <a:latin typeface="Work Sans" pitchFamily="2" charset="0"/>
              </a:rPr>
              <a:t>median duration of each flight route</a:t>
            </a:r>
            <a:r>
              <a:rPr lang="en-GB" sz="1200" dirty="0">
                <a:solidFill>
                  <a:schemeClr val="bg2"/>
                </a:solidFill>
                <a:latin typeface="Work Sans" pitchFamily="2" charset="0"/>
              </a:rPr>
              <a:t>, in minutes.</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We were then able to calculate ‘</a:t>
            </a:r>
            <a:r>
              <a:rPr lang="en-GB" sz="1200" b="1" dirty="0">
                <a:solidFill>
                  <a:schemeClr val="bg2"/>
                </a:solidFill>
                <a:latin typeface="Work Sans" pitchFamily="2" charset="0"/>
              </a:rPr>
              <a:t>Delay Relative to Expected</a:t>
            </a:r>
            <a:r>
              <a:rPr lang="en-GB" sz="1200" dirty="0">
                <a:solidFill>
                  <a:schemeClr val="bg2"/>
                </a:solidFill>
                <a:latin typeface="Work Sans" pitchFamily="2" charset="0"/>
              </a:rPr>
              <a:t>’ &amp; ‘</a:t>
            </a:r>
            <a:r>
              <a:rPr lang="en-GB" sz="1200" b="1" dirty="0">
                <a:solidFill>
                  <a:schemeClr val="bg2"/>
                </a:solidFill>
                <a:latin typeface="Work Sans" pitchFamily="2" charset="0"/>
              </a:rPr>
              <a:t>Duration Ratio</a:t>
            </a:r>
            <a:r>
              <a:rPr lang="en-GB" sz="1200" dirty="0">
                <a:solidFill>
                  <a:schemeClr val="bg2"/>
                </a:solidFill>
                <a:latin typeface="Work Sans" pitchFamily="2" charset="0"/>
              </a:rPr>
              <a:t>’</a:t>
            </a:r>
          </a:p>
          <a:p>
            <a:pPr marL="152400"/>
            <a:endParaRPr lang="en-GB" sz="1200" dirty="0">
              <a:solidFill>
                <a:schemeClr val="bg2"/>
              </a:solidFill>
              <a:latin typeface="Work Sans" pitchFamily="2" charset="0"/>
            </a:endParaRPr>
          </a:p>
        </p:txBody>
      </p:sp>
      <p:sp>
        <p:nvSpPr>
          <p:cNvPr id="6" name="Text Placeholder 3">
            <a:extLst>
              <a:ext uri="{FF2B5EF4-FFF2-40B4-BE49-F238E27FC236}">
                <a16:creationId xmlns:a16="http://schemas.microsoft.com/office/drawing/2014/main" id="{0815F510-8F75-8543-A473-36A554B4E3F5}"/>
              </a:ext>
            </a:extLst>
          </p:cNvPr>
          <p:cNvSpPr txBox="1">
            <a:spLocks/>
          </p:cNvSpPr>
          <p:nvPr/>
        </p:nvSpPr>
        <p:spPr>
          <a:xfrm>
            <a:off x="4661999" y="2222447"/>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endParaRPr lang="en-GB" sz="1200" i="1" dirty="0">
              <a:solidFill>
                <a:schemeClr val="bg2"/>
              </a:solidFill>
              <a:latin typeface="Work Sans" pitchFamily="2" charset="0"/>
            </a:endParaRPr>
          </a:p>
        </p:txBody>
      </p:sp>
      <p:sp>
        <p:nvSpPr>
          <p:cNvPr id="7" name="TextBox 6">
            <a:extLst>
              <a:ext uri="{FF2B5EF4-FFF2-40B4-BE49-F238E27FC236}">
                <a16:creationId xmlns:a16="http://schemas.microsoft.com/office/drawing/2014/main" id="{9327D235-521D-CD16-C87D-B910C10C533E}"/>
              </a:ext>
            </a:extLst>
          </p:cNvPr>
          <p:cNvSpPr txBox="1"/>
          <p:nvPr/>
        </p:nvSpPr>
        <p:spPr>
          <a:xfrm>
            <a:off x="1069900" y="1229690"/>
            <a:ext cx="2957067" cy="338554"/>
          </a:xfrm>
          <a:prstGeom prst="rect">
            <a:avLst/>
          </a:prstGeom>
          <a:noFill/>
        </p:spPr>
        <p:txBody>
          <a:bodyPr wrap="square" rtlCol="0">
            <a:spAutoFit/>
          </a:bodyPr>
          <a:lstStyle/>
          <a:p>
            <a:r>
              <a:rPr lang="en-GB" sz="1600" b="1" dirty="0">
                <a:solidFill>
                  <a:srgbClr val="FBB442"/>
                </a:solidFill>
                <a:latin typeface="Work Sans" pitchFamily="2" charset="0"/>
              </a:rPr>
              <a:t>5. Expected Flight Duration</a:t>
            </a:r>
          </a:p>
        </p:txBody>
      </p:sp>
      <p:sp>
        <p:nvSpPr>
          <p:cNvPr id="8" name="TextBox 7">
            <a:extLst>
              <a:ext uri="{FF2B5EF4-FFF2-40B4-BE49-F238E27FC236}">
                <a16:creationId xmlns:a16="http://schemas.microsoft.com/office/drawing/2014/main" id="{4296614D-F746-C242-CC01-8699686B8914}"/>
              </a:ext>
            </a:extLst>
          </p:cNvPr>
          <p:cNvSpPr txBox="1"/>
          <p:nvPr/>
        </p:nvSpPr>
        <p:spPr>
          <a:xfrm>
            <a:off x="5700181" y="1229690"/>
            <a:ext cx="1133644" cy="369332"/>
          </a:xfrm>
          <a:prstGeom prst="rect">
            <a:avLst/>
          </a:prstGeom>
          <a:noFill/>
        </p:spPr>
        <p:txBody>
          <a:bodyPr wrap="none" rtlCol="0">
            <a:spAutoFit/>
          </a:bodyPr>
          <a:lstStyle/>
          <a:p>
            <a:r>
              <a:rPr lang="en-GB" sz="1800" b="1" dirty="0">
                <a:solidFill>
                  <a:srgbClr val="FBB442"/>
                </a:solidFill>
                <a:latin typeface="Work Sans" pitchFamily="2" charset="0"/>
              </a:rPr>
              <a:t>6. Route</a:t>
            </a:r>
          </a:p>
        </p:txBody>
      </p:sp>
      <p:pic>
        <p:nvPicPr>
          <p:cNvPr id="19" name="Picture 18" descr="A yellow pointy road with dotted line&#10;&#10;AI-generated content may be incorrect.">
            <a:extLst>
              <a:ext uri="{FF2B5EF4-FFF2-40B4-BE49-F238E27FC236}">
                <a16:creationId xmlns:a16="http://schemas.microsoft.com/office/drawing/2014/main" id="{E78D515F-E73B-36C2-1C29-46F1B5B660FD}"/>
              </a:ext>
            </a:extLst>
          </p:cNvPr>
          <p:cNvPicPr>
            <a:picLocks noChangeAspect="1"/>
          </p:cNvPicPr>
          <p:nvPr/>
        </p:nvPicPr>
        <p:blipFill>
          <a:blip r:embed="rId2"/>
          <a:stretch>
            <a:fillRect/>
          </a:stretch>
        </p:blipFill>
        <p:spPr>
          <a:xfrm>
            <a:off x="6039394" y="1676861"/>
            <a:ext cx="492036" cy="514150"/>
          </a:xfrm>
          <a:prstGeom prst="rect">
            <a:avLst/>
          </a:prstGeom>
        </p:spPr>
      </p:pic>
      <p:grpSp>
        <p:nvGrpSpPr>
          <p:cNvPr id="20" name="Google Shape;7139;p65">
            <a:extLst>
              <a:ext uri="{FF2B5EF4-FFF2-40B4-BE49-F238E27FC236}">
                <a16:creationId xmlns:a16="http://schemas.microsoft.com/office/drawing/2014/main" id="{B12DFFAF-BA19-2AA9-5989-20CC89DB7934}"/>
              </a:ext>
            </a:extLst>
          </p:cNvPr>
          <p:cNvGrpSpPr/>
          <p:nvPr/>
        </p:nvGrpSpPr>
        <p:grpSpPr>
          <a:xfrm>
            <a:off x="2278279" y="1747738"/>
            <a:ext cx="444451" cy="443272"/>
            <a:chOff x="-30735200" y="3910925"/>
            <a:chExt cx="292225" cy="291450"/>
          </a:xfrm>
          <a:solidFill>
            <a:srgbClr val="FBB442"/>
          </a:solidFill>
        </p:grpSpPr>
        <p:sp>
          <p:nvSpPr>
            <p:cNvPr id="21" name="Google Shape;7140;p65">
              <a:extLst>
                <a:ext uri="{FF2B5EF4-FFF2-40B4-BE49-F238E27FC236}">
                  <a16:creationId xmlns:a16="http://schemas.microsoft.com/office/drawing/2014/main" id="{F15390F9-31D2-D1CD-FBAC-FF69F3EB0404}"/>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41;p65">
              <a:extLst>
                <a:ext uri="{FF2B5EF4-FFF2-40B4-BE49-F238E27FC236}">
                  <a16:creationId xmlns:a16="http://schemas.microsoft.com/office/drawing/2014/main" id="{80967F61-107F-EB9A-4DE2-52081ABFAA6A}"/>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B4C57190-5238-FD44-99E5-01A8E3C84599}"/>
              </a:ext>
            </a:extLst>
          </p:cNvPr>
          <p:cNvSpPr txBox="1">
            <a:spLocks/>
          </p:cNvSpPr>
          <p:nvPr/>
        </p:nvSpPr>
        <p:spPr>
          <a:xfrm>
            <a:off x="4453404" y="2231455"/>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a:solidFill>
                  <a:schemeClr val="bg2"/>
                </a:solidFill>
                <a:latin typeface="Work Sans" pitchFamily="2" charset="0"/>
              </a:rPr>
              <a:t>Route</a:t>
            </a:r>
            <a:r>
              <a:rPr lang="en-GB" sz="1200" dirty="0">
                <a:solidFill>
                  <a:schemeClr val="bg2"/>
                </a:solidFill>
                <a:latin typeface="Work Sans" pitchFamily="2" charset="0"/>
              </a:rPr>
              <a:t>’ was simply derived from </a:t>
            </a:r>
            <a:r>
              <a:rPr lang="en-GB" sz="1200" b="1" dirty="0">
                <a:solidFill>
                  <a:schemeClr val="bg2"/>
                </a:solidFill>
                <a:latin typeface="Work Sans" pitchFamily="2" charset="0"/>
              </a:rPr>
              <a:t>concatenating</a:t>
            </a:r>
            <a:r>
              <a:rPr lang="en-GB" sz="1200" dirty="0">
                <a:solidFill>
                  <a:schemeClr val="bg2"/>
                </a:solidFill>
                <a:latin typeface="Work Sans" pitchFamily="2" charset="0"/>
              </a:rPr>
              <a:t> the ‘Departure Point’ with the ‘Arrival Point’ </a:t>
            </a:r>
          </a:p>
          <a:p>
            <a:pPr marL="152400"/>
            <a:endParaRPr lang="en-GB" sz="1200" dirty="0">
              <a:solidFill>
                <a:schemeClr val="bg2"/>
              </a:solidFill>
              <a:latin typeface="Work Sans" pitchFamily="2" charset="0"/>
            </a:endParaRPr>
          </a:p>
        </p:txBody>
      </p:sp>
      <p:pic>
        <p:nvPicPr>
          <p:cNvPr id="9" name="Graphic 8" descr="Take Off with solid fill">
            <a:extLst>
              <a:ext uri="{FF2B5EF4-FFF2-40B4-BE49-F238E27FC236}">
                <a16:creationId xmlns:a16="http://schemas.microsoft.com/office/drawing/2014/main" id="{A4661EE0-139D-FC93-82E0-187527BF0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923" y="3240653"/>
            <a:ext cx="746835" cy="746835"/>
          </a:xfrm>
          <a:prstGeom prst="rect">
            <a:avLst/>
          </a:prstGeom>
        </p:spPr>
      </p:pic>
      <p:pic>
        <p:nvPicPr>
          <p:cNvPr id="11" name="Graphic 10" descr="Landing with solid fill">
            <a:extLst>
              <a:ext uri="{FF2B5EF4-FFF2-40B4-BE49-F238E27FC236}">
                <a16:creationId xmlns:a16="http://schemas.microsoft.com/office/drawing/2014/main" id="{982C08AB-266E-0988-BAE7-5DBA87BFB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2872" y="3240653"/>
            <a:ext cx="746835" cy="746835"/>
          </a:xfrm>
          <a:prstGeom prst="rect">
            <a:avLst/>
          </a:prstGeom>
        </p:spPr>
      </p:pic>
      <p:pic>
        <p:nvPicPr>
          <p:cNvPr id="13" name="Graphic 12" descr="Add with solid fill">
            <a:extLst>
              <a:ext uri="{FF2B5EF4-FFF2-40B4-BE49-F238E27FC236}">
                <a16:creationId xmlns:a16="http://schemas.microsoft.com/office/drawing/2014/main" id="{E62C7148-5A13-263A-96F2-13F9CD26A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4306" y="3416807"/>
            <a:ext cx="398443" cy="398443"/>
          </a:xfrm>
          <a:prstGeom prst="rect">
            <a:avLst/>
          </a:prstGeom>
        </p:spPr>
      </p:pic>
    </p:spTree>
    <p:extLst>
      <p:ext uri="{BB962C8B-B14F-4D97-AF65-F5344CB8AC3E}">
        <p14:creationId xmlns:p14="http://schemas.microsoft.com/office/powerpoint/2010/main" val="91468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CB94F5B-33B6-3B5C-72F1-B7DCFF921312}"/>
              </a:ext>
            </a:extLst>
          </p:cNvPr>
          <p:cNvSpPr txBox="1">
            <a:spLocks/>
          </p:cNvSpPr>
          <p:nvPr/>
        </p:nvSpPr>
        <p:spPr>
          <a:xfrm>
            <a:off x="1453697"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900" dirty="0"/>
              <a:t>Added Features – part 4</a:t>
            </a:r>
          </a:p>
        </p:txBody>
      </p:sp>
      <p:sp>
        <p:nvSpPr>
          <p:cNvPr id="15" name="Text Placeholder 2">
            <a:extLst>
              <a:ext uri="{FF2B5EF4-FFF2-40B4-BE49-F238E27FC236}">
                <a16:creationId xmlns:a16="http://schemas.microsoft.com/office/drawing/2014/main" id="{FC4DA609-F680-D7CA-8BBB-5F63DCAB1563}"/>
              </a:ext>
            </a:extLst>
          </p:cNvPr>
          <p:cNvSpPr txBox="1">
            <a:spLocks/>
          </p:cNvSpPr>
          <p:nvPr/>
        </p:nvSpPr>
        <p:spPr>
          <a:xfrm>
            <a:off x="665952" y="2208934"/>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‘Is Holiday’ column was created using an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in python (</a:t>
            </a:r>
            <a:r>
              <a:rPr lang="en-GB" sz="1200" i="1" dirty="0">
                <a:solidFill>
                  <a:schemeClr val="bg2"/>
                </a:solidFill>
                <a:latin typeface="Work Sans" pitchFamily="2" charset="0"/>
              </a:rPr>
              <a:t>holidays</a:t>
            </a:r>
            <a:r>
              <a:rPr lang="en-GB" sz="1200" dirty="0">
                <a:solidFill>
                  <a:schemeClr val="bg2"/>
                </a:solidFill>
                <a:latin typeface="Work Sans" pitchFamily="2" charset="0"/>
              </a:rPr>
              <a:t>) to map each departure country to their respective public holiday days.</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a:t>
            </a:r>
            <a:r>
              <a:rPr lang="en-GB" sz="1200" b="1" dirty="0">
                <a:solidFill>
                  <a:schemeClr val="bg2"/>
                </a:solidFill>
                <a:latin typeface="Work Sans" pitchFamily="2" charset="0"/>
              </a:rPr>
              <a:t>Holiday Length</a:t>
            </a:r>
            <a:r>
              <a:rPr lang="en-GB" sz="1200" dirty="0">
                <a:solidFill>
                  <a:schemeClr val="bg2"/>
                </a:solidFill>
                <a:latin typeface="Work Sans" pitchFamily="2" charset="0"/>
              </a:rPr>
              <a:t>’ was also added and taken into consideration.</a:t>
            </a:r>
          </a:p>
          <a:p>
            <a:pPr marL="152400"/>
            <a:endParaRPr lang="en-GB" sz="1200" dirty="0">
              <a:solidFill>
                <a:schemeClr val="bg2"/>
              </a:solidFill>
              <a:latin typeface="Work Sans" pitchFamily="2" charset="0"/>
            </a:endParaRPr>
          </a:p>
        </p:txBody>
      </p:sp>
      <p:sp>
        <p:nvSpPr>
          <p:cNvPr id="16" name="Text Placeholder 3">
            <a:extLst>
              <a:ext uri="{FF2B5EF4-FFF2-40B4-BE49-F238E27FC236}">
                <a16:creationId xmlns:a16="http://schemas.microsoft.com/office/drawing/2014/main" id="{B7C3CE4C-CD52-F11E-07F3-4ED6622450B0}"/>
              </a:ext>
            </a:extLst>
          </p:cNvPr>
          <p:cNvSpPr txBox="1">
            <a:spLocks/>
          </p:cNvSpPr>
          <p:nvPr/>
        </p:nvSpPr>
        <p:spPr>
          <a:xfrm>
            <a:off x="4661999" y="2208934"/>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coordinates were imported from the ‘</a:t>
            </a:r>
            <a:r>
              <a:rPr lang="en-GB" sz="1200" dirty="0" err="1">
                <a:solidFill>
                  <a:schemeClr val="bg2"/>
                </a:solidFill>
                <a:latin typeface="Work Sans" pitchFamily="2" charset="0"/>
              </a:rPr>
              <a:t>airportsdata</a:t>
            </a:r>
            <a:r>
              <a:rPr lang="en-GB" sz="1200" dirty="0">
                <a:solidFill>
                  <a:schemeClr val="bg2"/>
                </a:solidFill>
                <a:latin typeface="Work Sans" pitchFamily="2" charset="0"/>
              </a:rPr>
              <a:t>’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and mapped to the database. </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This includes the latitude and longitude of both departure and arrival destinations.</a:t>
            </a:r>
            <a:r>
              <a:rPr lang="en-GB" sz="1200" i="1" dirty="0">
                <a:solidFill>
                  <a:schemeClr val="bg2"/>
                </a:solidFill>
                <a:latin typeface="Work Sans" pitchFamily="2" charset="0"/>
              </a:rPr>
              <a:t> </a:t>
            </a:r>
          </a:p>
        </p:txBody>
      </p:sp>
      <p:sp>
        <p:nvSpPr>
          <p:cNvPr id="17" name="TextBox 16">
            <a:extLst>
              <a:ext uri="{FF2B5EF4-FFF2-40B4-BE49-F238E27FC236}">
                <a16:creationId xmlns:a16="http://schemas.microsoft.com/office/drawing/2014/main" id="{09D66549-8F21-F47D-4431-3E03BB69F8DB}"/>
              </a:ext>
            </a:extLst>
          </p:cNvPr>
          <p:cNvSpPr txBox="1"/>
          <p:nvPr/>
        </p:nvSpPr>
        <p:spPr>
          <a:xfrm>
            <a:off x="1709525" y="1216177"/>
            <a:ext cx="1441420" cy="369332"/>
          </a:xfrm>
          <a:prstGeom prst="rect">
            <a:avLst/>
          </a:prstGeom>
          <a:noFill/>
        </p:spPr>
        <p:txBody>
          <a:bodyPr wrap="none" rtlCol="0">
            <a:spAutoFit/>
          </a:bodyPr>
          <a:lstStyle/>
          <a:p>
            <a:r>
              <a:rPr lang="en-GB" sz="1800" b="1" dirty="0">
                <a:solidFill>
                  <a:srgbClr val="FBB442"/>
                </a:solidFill>
                <a:latin typeface="Work Sans" pitchFamily="2" charset="0"/>
              </a:rPr>
              <a:t>7. Holidays</a:t>
            </a:r>
          </a:p>
        </p:txBody>
      </p:sp>
      <p:sp>
        <p:nvSpPr>
          <p:cNvPr id="18" name="TextBox 17">
            <a:extLst>
              <a:ext uri="{FF2B5EF4-FFF2-40B4-BE49-F238E27FC236}">
                <a16:creationId xmlns:a16="http://schemas.microsoft.com/office/drawing/2014/main" id="{F0A31E51-36BB-C6C6-432C-B368255B5D1A}"/>
              </a:ext>
            </a:extLst>
          </p:cNvPr>
          <p:cNvSpPr txBox="1"/>
          <p:nvPr/>
        </p:nvSpPr>
        <p:spPr>
          <a:xfrm>
            <a:off x="5389381" y="1216177"/>
            <a:ext cx="1904689" cy="369332"/>
          </a:xfrm>
          <a:prstGeom prst="rect">
            <a:avLst/>
          </a:prstGeom>
          <a:noFill/>
        </p:spPr>
        <p:txBody>
          <a:bodyPr wrap="none" rtlCol="0">
            <a:spAutoFit/>
          </a:bodyPr>
          <a:lstStyle/>
          <a:p>
            <a:r>
              <a:rPr lang="en-GB" sz="1800" b="1" dirty="0">
                <a:solidFill>
                  <a:srgbClr val="FBB442"/>
                </a:solidFill>
                <a:latin typeface="Work Sans" pitchFamily="2" charset="0"/>
              </a:rPr>
              <a:t>8. Coordinates</a:t>
            </a:r>
          </a:p>
        </p:txBody>
      </p:sp>
      <p:pic>
        <p:nvPicPr>
          <p:cNvPr id="29" name="Graphic 28" descr="Holiday with solid fill">
            <a:extLst>
              <a:ext uri="{FF2B5EF4-FFF2-40B4-BE49-F238E27FC236}">
                <a16:creationId xmlns:a16="http://schemas.microsoft.com/office/drawing/2014/main" id="{48259C71-CC05-D7E8-CB62-30C5BD6F92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3456" y="1657314"/>
            <a:ext cx="572185" cy="572185"/>
          </a:xfrm>
          <a:prstGeom prst="rect">
            <a:avLst/>
          </a:prstGeom>
        </p:spPr>
      </p:pic>
      <p:pic>
        <p:nvPicPr>
          <p:cNvPr id="30" name="Graphic 29" descr="Map with pin with solid fill">
            <a:extLst>
              <a:ext uri="{FF2B5EF4-FFF2-40B4-BE49-F238E27FC236}">
                <a16:creationId xmlns:a16="http://schemas.microsoft.com/office/drawing/2014/main" id="{F76F4A97-E3B9-962C-9473-989903B52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4992" y="1611812"/>
            <a:ext cx="587746" cy="587746"/>
          </a:xfrm>
          <a:prstGeom prst="rect">
            <a:avLst/>
          </a:prstGeom>
        </p:spPr>
      </p:pic>
    </p:spTree>
    <p:extLst>
      <p:ext uri="{BB962C8B-B14F-4D97-AF65-F5344CB8AC3E}">
        <p14:creationId xmlns:p14="http://schemas.microsoft.com/office/powerpoint/2010/main" val="1364239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8FC2-67E3-0AC7-6A33-D07530903C85}"/>
              </a:ext>
            </a:extLst>
          </p:cNvPr>
          <p:cNvSpPr>
            <a:spLocks noGrp="1"/>
          </p:cNvSpPr>
          <p:nvPr>
            <p:ph type="title"/>
          </p:nvPr>
        </p:nvSpPr>
        <p:spPr>
          <a:xfrm>
            <a:off x="1714949" y="364742"/>
            <a:ext cx="5714100" cy="482700"/>
          </a:xfrm>
        </p:spPr>
        <p:txBody>
          <a:bodyPr/>
          <a:lstStyle/>
          <a:p>
            <a:r>
              <a:rPr lang="en-GB" dirty="0"/>
              <a:t>Feature Importance</a:t>
            </a:r>
          </a:p>
        </p:txBody>
      </p:sp>
      <p:sp>
        <p:nvSpPr>
          <p:cNvPr id="5" name="TextBox 4">
            <a:extLst>
              <a:ext uri="{FF2B5EF4-FFF2-40B4-BE49-F238E27FC236}">
                <a16:creationId xmlns:a16="http://schemas.microsoft.com/office/drawing/2014/main" id="{F1A4DD20-411F-253D-FA28-BE98F0D0ADC4}"/>
              </a:ext>
            </a:extLst>
          </p:cNvPr>
          <p:cNvSpPr txBox="1"/>
          <p:nvPr/>
        </p:nvSpPr>
        <p:spPr>
          <a:xfrm>
            <a:off x="2292368" y="895645"/>
            <a:ext cx="4572085" cy="307777"/>
          </a:xfrm>
          <a:prstGeom prst="rect">
            <a:avLst/>
          </a:prstGeom>
          <a:noFill/>
        </p:spPr>
        <p:txBody>
          <a:bodyPr wrap="none" rtlCol="0">
            <a:spAutoFit/>
          </a:bodyPr>
          <a:lstStyle/>
          <a:p>
            <a:r>
              <a:rPr lang="en-GB" dirty="0">
                <a:solidFill>
                  <a:schemeClr val="bg2"/>
                </a:solidFill>
                <a:latin typeface="Work Sans" pitchFamily="2" charset="0"/>
              </a:rPr>
              <a:t>Ranking the effect each feature has on the delay</a:t>
            </a:r>
          </a:p>
        </p:txBody>
      </p:sp>
      <p:pic>
        <p:nvPicPr>
          <p:cNvPr id="7" name="Graphic 6" descr="Badge 8 with solid fill">
            <a:extLst>
              <a:ext uri="{FF2B5EF4-FFF2-40B4-BE49-F238E27FC236}">
                <a16:creationId xmlns:a16="http://schemas.microsoft.com/office/drawing/2014/main" id="{3130D7CF-4052-611F-B22D-2A0E0A9D2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4381" y="3302151"/>
            <a:ext cx="489505" cy="489505"/>
          </a:xfrm>
          <a:prstGeom prst="rect">
            <a:avLst/>
          </a:prstGeom>
        </p:spPr>
      </p:pic>
      <p:pic>
        <p:nvPicPr>
          <p:cNvPr id="9" name="Graphic 8" descr="Badge 6 with solid fill">
            <a:extLst>
              <a:ext uri="{FF2B5EF4-FFF2-40B4-BE49-F238E27FC236}">
                <a16:creationId xmlns:a16="http://schemas.microsoft.com/office/drawing/2014/main" id="{C056D7A7-8DBF-11A6-FD71-68133E2827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982" y="2156717"/>
            <a:ext cx="489505" cy="489505"/>
          </a:xfrm>
          <a:prstGeom prst="rect">
            <a:avLst/>
          </a:prstGeom>
        </p:spPr>
      </p:pic>
      <p:pic>
        <p:nvPicPr>
          <p:cNvPr id="11" name="Graphic 10" descr="Badge 4 with solid fill">
            <a:extLst>
              <a:ext uri="{FF2B5EF4-FFF2-40B4-BE49-F238E27FC236}">
                <a16:creationId xmlns:a16="http://schemas.microsoft.com/office/drawing/2014/main" id="{C7E7CC3D-DFDE-A82A-7836-6CC4151A9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5756" y="3310412"/>
            <a:ext cx="489505" cy="489505"/>
          </a:xfrm>
          <a:prstGeom prst="rect">
            <a:avLst/>
          </a:prstGeom>
        </p:spPr>
      </p:pic>
      <p:pic>
        <p:nvPicPr>
          <p:cNvPr id="13" name="Graphic 12" descr="Badge with solid fill">
            <a:extLst>
              <a:ext uri="{FF2B5EF4-FFF2-40B4-BE49-F238E27FC236}">
                <a16:creationId xmlns:a16="http://schemas.microsoft.com/office/drawing/2014/main" id="{5E1E9085-5732-D6A4-A1BE-DE3CC8852A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5756" y="2162296"/>
            <a:ext cx="489505" cy="489505"/>
          </a:xfrm>
          <a:prstGeom prst="rect">
            <a:avLst/>
          </a:prstGeom>
        </p:spPr>
      </p:pic>
      <p:pic>
        <p:nvPicPr>
          <p:cNvPr id="15" name="Graphic 14" descr="Badge 3 with solid fill">
            <a:extLst>
              <a:ext uri="{FF2B5EF4-FFF2-40B4-BE49-F238E27FC236}">
                <a16:creationId xmlns:a16="http://schemas.microsoft.com/office/drawing/2014/main" id="{282E5247-8DBC-1781-985D-58C64A751F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5756" y="2729716"/>
            <a:ext cx="489505" cy="489505"/>
          </a:xfrm>
          <a:prstGeom prst="rect">
            <a:avLst/>
          </a:prstGeom>
        </p:spPr>
      </p:pic>
      <p:pic>
        <p:nvPicPr>
          <p:cNvPr id="17" name="Graphic 16" descr="Badge 1 with solid fill">
            <a:extLst>
              <a:ext uri="{FF2B5EF4-FFF2-40B4-BE49-F238E27FC236}">
                <a16:creationId xmlns:a16="http://schemas.microsoft.com/office/drawing/2014/main" id="{4F236CEA-A1A3-8D53-11B1-7F465B944E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5756" y="1576304"/>
            <a:ext cx="489505" cy="489505"/>
          </a:xfrm>
          <a:prstGeom prst="rect">
            <a:avLst/>
          </a:prstGeom>
        </p:spPr>
      </p:pic>
      <p:pic>
        <p:nvPicPr>
          <p:cNvPr id="19" name="Graphic 18" descr="Badge 7 with solid fill">
            <a:extLst>
              <a:ext uri="{FF2B5EF4-FFF2-40B4-BE49-F238E27FC236}">
                <a16:creationId xmlns:a16="http://schemas.microsoft.com/office/drawing/2014/main" id="{23A92140-CA70-0084-6FC7-27A4966E7D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6275" y="2729515"/>
            <a:ext cx="489505" cy="489505"/>
          </a:xfrm>
          <a:prstGeom prst="rect">
            <a:avLst/>
          </a:prstGeom>
        </p:spPr>
      </p:pic>
      <p:pic>
        <p:nvPicPr>
          <p:cNvPr id="21" name="Graphic 20" descr="Badge 5 with solid fill">
            <a:extLst>
              <a:ext uri="{FF2B5EF4-FFF2-40B4-BE49-F238E27FC236}">
                <a16:creationId xmlns:a16="http://schemas.microsoft.com/office/drawing/2014/main" id="{80438E0C-F5A2-2A91-86C0-91D3B88A2D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6276" y="1584081"/>
            <a:ext cx="489505" cy="489505"/>
          </a:xfrm>
          <a:prstGeom prst="rect">
            <a:avLst/>
          </a:prstGeom>
        </p:spPr>
      </p:pic>
      <p:sp>
        <p:nvSpPr>
          <p:cNvPr id="24" name="TextBox 23">
            <a:extLst>
              <a:ext uri="{FF2B5EF4-FFF2-40B4-BE49-F238E27FC236}">
                <a16:creationId xmlns:a16="http://schemas.microsoft.com/office/drawing/2014/main" id="{A6578D18-9B5C-5575-DFB0-BC7BE33B4C58}"/>
              </a:ext>
            </a:extLst>
          </p:cNvPr>
          <p:cNvSpPr txBox="1"/>
          <p:nvPr/>
        </p:nvSpPr>
        <p:spPr>
          <a:xfrm>
            <a:off x="1955261" y="1647236"/>
            <a:ext cx="2568486" cy="369332"/>
          </a:xfrm>
          <a:prstGeom prst="rect">
            <a:avLst/>
          </a:prstGeom>
          <a:noFill/>
        </p:spPr>
        <p:txBody>
          <a:bodyPr wrap="square" rtlCol="0">
            <a:spAutoFit/>
          </a:bodyPr>
          <a:lstStyle/>
          <a:p>
            <a:r>
              <a:rPr lang="en-GB" sz="1800" b="1" dirty="0">
                <a:solidFill>
                  <a:schemeClr val="bg2"/>
                </a:solidFill>
                <a:latin typeface="Work Sans" pitchFamily="2" charset="0"/>
              </a:rPr>
              <a:t>Weather Data</a:t>
            </a:r>
          </a:p>
        </p:txBody>
      </p:sp>
      <p:sp>
        <p:nvSpPr>
          <p:cNvPr id="26" name="TextBox 25">
            <a:extLst>
              <a:ext uri="{FF2B5EF4-FFF2-40B4-BE49-F238E27FC236}">
                <a16:creationId xmlns:a16="http://schemas.microsoft.com/office/drawing/2014/main" id="{20804C14-7908-3974-ADEE-88E80F8C943E}"/>
              </a:ext>
            </a:extLst>
          </p:cNvPr>
          <p:cNvSpPr txBox="1"/>
          <p:nvPr/>
        </p:nvSpPr>
        <p:spPr>
          <a:xfrm>
            <a:off x="1955262" y="2213984"/>
            <a:ext cx="2328934" cy="369332"/>
          </a:xfrm>
          <a:prstGeom prst="rect">
            <a:avLst/>
          </a:prstGeom>
          <a:noFill/>
        </p:spPr>
        <p:txBody>
          <a:bodyPr wrap="square" rtlCol="0">
            <a:spAutoFit/>
          </a:bodyPr>
          <a:lstStyle/>
          <a:p>
            <a:r>
              <a:rPr lang="en-GB" sz="1800" b="1" dirty="0">
                <a:solidFill>
                  <a:schemeClr val="bg2"/>
                </a:solidFill>
                <a:latin typeface="Work Sans" pitchFamily="2" charset="0"/>
              </a:rPr>
              <a:t>Airport Data</a:t>
            </a:r>
          </a:p>
        </p:txBody>
      </p:sp>
      <p:sp>
        <p:nvSpPr>
          <p:cNvPr id="27" name="TextBox 26">
            <a:extLst>
              <a:ext uri="{FF2B5EF4-FFF2-40B4-BE49-F238E27FC236}">
                <a16:creationId xmlns:a16="http://schemas.microsoft.com/office/drawing/2014/main" id="{082FE15B-37F6-4977-D0BF-5CD2287F4B4A}"/>
              </a:ext>
            </a:extLst>
          </p:cNvPr>
          <p:cNvSpPr txBox="1"/>
          <p:nvPr/>
        </p:nvSpPr>
        <p:spPr>
          <a:xfrm>
            <a:off x="1928335" y="2786870"/>
            <a:ext cx="2003585" cy="369332"/>
          </a:xfrm>
          <a:prstGeom prst="rect">
            <a:avLst/>
          </a:prstGeom>
          <a:noFill/>
        </p:spPr>
        <p:txBody>
          <a:bodyPr wrap="square" rtlCol="0">
            <a:spAutoFit/>
          </a:bodyPr>
          <a:lstStyle/>
          <a:p>
            <a:r>
              <a:rPr lang="en-GB" sz="1800" b="1" dirty="0">
                <a:solidFill>
                  <a:schemeClr val="bg2"/>
                </a:solidFill>
                <a:latin typeface="Work Sans" pitchFamily="2" charset="0"/>
              </a:rPr>
              <a:t>Distance in km</a:t>
            </a:r>
          </a:p>
        </p:txBody>
      </p:sp>
      <p:sp>
        <p:nvSpPr>
          <p:cNvPr id="28" name="TextBox 27">
            <a:extLst>
              <a:ext uri="{FF2B5EF4-FFF2-40B4-BE49-F238E27FC236}">
                <a16:creationId xmlns:a16="http://schemas.microsoft.com/office/drawing/2014/main" id="{E565D0FB-148C-DCA1-65F1-FBC82CC4BD9E}"/>
              </a:ext>
            </a:extLst>
          </p:cNvPr>
          <p:cNvSpPr txBox="1"/>
          <p:nvPr/>
        </p:nvSpPr>
        <p:spPr>
          <a:xfrm>
            <a:off x="1928336" y="3370298"/>
            <a:ext cx="2355860" cy="369332"/>
          </a:xfrm>
          <a:prstGeom prst="rect">
            <a:avLst/>
          </a:prstGeom>
          <a:noFill/>
        </p:spPr>
        <p:txBody>
          <a:bodyPr wrap="square" rtlCol="0">
            <a:spAutoFit/>
          </a:bodyPr>
          <a:lstStyle/>
          <a:p>
            <a:r>
              <a:rPr lang="en-GB" sz="1800" b="1" dirty="0">
                <a:solidFill>
                  <a:schemeClr val="bg2"/>
                </a:solidFill>
                <a:latin typeface="Work Sans" pitchFamily="2" charset="0"/>
              </a:rPr>
              <a:t>Expected Duration</a:t>
            </a:r>
          </a:p>
        </p:txBody>
      </p:sp>
      <p:sp>
        <p:nvSpPr>
          <p:cNvPr id="36" name="TextBox 35">
            <a:extLst>
              <a:ext uri="{FF2B5EF4-FFF2-40B4-BE49-F238E27FC236}">
                <a16:creationId xmlns:a16="http://schemas.microsoft.com/office/drawing/2014/main" id="{57C63312-D878-9DC0-B6DE-E7260C2EDDBF}"/>
              </a:ext>
            </a:extLst>
          </p:cNvPr>
          <p:cNvSpPr txBox="1"/>
          <p:nvPr/>
        </p:nvSpPr>
        <p:spPr>
          <a:xfrm>
            <a:off x="5180570" y="1647236"/>
            <a:ext cx="2568486" cy="369332"/>
          </a:xfrm>
          <a:prstGeom prst="rect">
            <a:avLst/>
          </a:prstGeom>
          <a:noFill/>
        </p:spPr>
        <p:txBody>
          <a:bodyPr wrap="square" rtlCol="0">
            <a:spAutoFit/>
          </a:bodyPr>
          <a:lstStyle/>
          <a:p>
            <a:r>
              <a:rPr lang="en-GB" sz="1800" b="1" dirty="0">
                <a:solidFill>
                  <a:schemeClr val="bg2"/>
                </a:solidFill>
                <a:latin typeface="Work Sans" pitchFamily="2" charset="0"/>
              </a:rPr>
              <a:t>Day/Night Data</a:t>
            </a:r>
          </a:p>
        </p:txBody>
      </p:sp>
      <p:sp>
        <p:nvSpPr>
          <p:cNvPr id="37" name="TextBox 36">
            <a:extLst>
              <a:ext uri="{FF2B5EF4-FFF2-40B4-BE49-F238E27FC236}">
                <a16:creationId xmlns:a16="http://schemas.microsoft.com/office/drawing/2014/main" id="{FC6544B2-3F1D-E3FD-EE72-64AED0C3A24F}"/>
              </a:ext>
            </a:extLst>
          </p:cNvPr>
          <p:cNvSpPr txBox="1"/>
          <p:nvPr/>
        </p:nvSpPr>
        <p:spPr>
          <a:xfrm>
            <a:off x="5180571" y="2213984"/>
            <a:ext cx="2328934" cy="369332"/>
          </a:xfrm>
          <a:prstGeom prst="rect">
            <a:avLst/>
          </a:prstGeom>
          <a:noFill/>
        </p:spPr>
        <p:txBody>
          <a:bodyPr wrap="square" rtlCol="0">
            <a:spAutoFit/>
          </a:bodyPr>
          <a:lstStyle/>
          <a:p>
            <a:r>
              <a:rPr lang="en-GB" sz="1800" b="1" dirty="0">
                <a:solidFill>
                  <a:schemeClr val="bg2"/>
                </a:solidFill>
                <a:latin typeface="Work Sans" pitchFamily="2" charset="0"/>
              </a:rPr>
              <a:t>Route</a:t>
            </a:r>
          </a:p>
        </p:txBody>
      </p:sp>
      <p:sp>
        <p:nvSpPr>
          <p:cNvPr id="38" name="TextBox 37">
            <a:extLst>
              <a:ext uri="{FF2B5EF4-FFF2-40B4-BE49-F238E27FC236}">
                <a16:creationId xmlns:a16="http://schemas.microsoft.com/office/drawing/2014/main" id="{B11E651F-4E64-40B6-20CA-98547A6D8DF1}"/>
              </a:ext>
            </a:extLst>
          </p:cNvPr>
          <p:cNvSpPr txBox="1"/>
          <p:nvPr/>
        </p:nvSpPr>
        <p:spPr>
          <a:xfrm>
            <a:off x="5153644" y="2786870"/>
            <a:ext cx="2003585" cy="369332"/>
          </a:xfrm>
          <a:prstGeom prst="rect">
            <a:avLst/>
          </a:prstGeom>
          <a:noFill/>
        </p:spPr>
        <p:txBody>
          <a:bodyPr wrap="square" rtlCol="0">
            <a:spAutoFit/>
          </a:bodyPr>
          <a:lstStyle/>
          <a:p>
            <a:r>
              <a:rPr lang="en-GB" sz="1800" b="1" dirty="0">
                <a:solidFill>
                  <a:schemeClr val="bg2"/>
                </a:solidFill>
                <a:latin typeface="Work Sans" pitchFamily="2" charset="0"/>
              </a:rPr>
              <a:t>Holiday</a:t>
            </a:r>
          </a:p>
        </p:txBody>
      </p:sp>
      <p:sp>
        <p:nvSpPr>
          <p:cNvPr id="39" name="TextBox 38">
            <a:extLst>
              <a:ext uri="{FF2B5EF4-FFF2-40B4-BE49-F238E27FC236}">
                <a16:creationId xmlns:a16="http://schemas.microsoft.com/office/drawing/2014/main" id="{832CEBDA-9C82-C2E0-466A-C19E273613AF}"/>
              </a:ext>
            </a:extLst>
          </p:cNvPr>
          <p:cNvSpPr txBox="1"/>
          <p:nvPr/>
        </p:nvSpPr>
        <p:spPr>
          <a:xfrm>
            <a:off x="5153645" y="3370298"/>
            <a:ext cx="2355860" cy="369332"/>
          </a:xfrm>
          <a:prstGeom prst="rect">
            <a:avLst/>
          </a:prstGeom>
          <a:noFill/>
        </p:spPr>
        <p:txBody>
          <a:bodyPr wrap="square" rtlCol="0">
            <a:spAutoFit/>
          </a:bodyPr>
          <a:lstStyle/>
          <a:p>
            <a:r>
              <a:rPr lang="en-GB" sz="1800" b="1" dirty="0">
                <a:solidFill>
                  <a:schemeClr val="bg2"/>
                </a:solidFill>
                <a:latin typeface="Work Sans" pitchFamily="2" charset="0"/>
              </a:rPr>
              <a:t>Coordinates</a:t>
            </a:r>
          </a:p>
        </p:txBody>
      </p:sp>
    </p:spTree>
    <p:extLst>
      <p:ext uri="{BB962C8B-B14F-4D97-AF65-F5344CB8AC3E}">
        <p14:creationId xmlns:p14="http://schemas.microsoft.com/office/powerpoint/2010/main" val="333929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2C98-9BC7-DC15-8D51-23D55201D030}"/>
              </a:ext>
            </a:extLst>
          </p:cNvPr>
          <p:cNvSpPr>
            <a:spLocks noGrp="1"/>
          </p:cNvSpPr>
          <p:nvPr>
            <p:ph type="title"/>
          </p:nvPr>
        </p:nvSpPr>
        <p:spPr>
          <a:xfrm>
            <a:off x="4791479" y="1236025"/>
            <a:ext cx="3375059" cy="482700"/>
          </a:xfrm>
        </p:spPr>
        <p:txBody>
          <a:bodyPr/>
          <a:lstStyle/>
          <a:p>
            <a:r>
              <a:rPr lang="en-GB" dirty="0"/>
              <a:t>The Problem</a:t>
            </a:r>
          </a:p>
        </p:txBody>
      </p:sp>
      <p:sp>
        <p:nvSpPr>
          <p:cNvPr id="3" name="Text Placeholder 2">
            <a:extLst>
              <a:ext uri="{FF2B5EF4-FFF2-40B4-BE49-F238E27FC236}">
                <a16:creationId xmlns:a16="http://schemas.microsoft.com/office/drawing/2014/main" id="{C72ACB2C-64BF-4E7D-66A8-C23EA6489FC3}"/>
              </a:ext>
            </a:extLst>
          </p:cNvPr>
          <p:cNvSpPr>
            <a:spLocks noGrp="1"/>
          </p:cNvSpPr>
          <p:nvPr>
            <p:ph type="body" idx="1"/>
          </p:nvPr>
        </p:nvSpPr>
        <p:spPr>
          <a:xfrm>
            <a:off x="504406" y="1898101"/>
            <a:ext cx="3945178" cy="2083818"/>
          </a:xfrm>
        </p:spPr>
        <p:txBody>
          <a:bodyPr/>
          <a:lstStyle/>
          <a:p>
            <a:pPr marL="152400" indent="0" algn="ctr">
              <a:buNone/>
            </a:pPr>
            <a:endParaRPr lang="en-GB" sz="900" dirty="0"/>
          </a:p>
          <a:p>
            <a:pPr marL="152400" indent="0" algn="ctr">
              <a:buNone/>
            </a:pPr>
            <a:endParaRPr lang="en-GB" sz="900" dirty="0"/>
          </a:p>
          <a:p>
            <a:pPr>
              <a:lnSpc>
                <a:spcPct val="150000"/>
              </a:lnSpc>
            </a:pPr>
            <a:r>
              <a:rPr lang="en-GB" sz="1600" dirty="0"/>
              <a:t>Established in 1948</a:t>
            </a:r>
          </a:p>
          <a:p>
            <a:pPr>
              <a:lnSpc>
                <a:spcPct val="150000"/>
              </a:lnSpc>
            </a:pPr>
            <a:r>
              <a:rPr lang="en-GB" sz="1600" dirty="0"/>
              <a:t>Flagship airline in Tunisia</a:t>
            </a:r>
          </a:p>
          <a:p>
            <a:pPr>
              <a:lnSpc>
                <a:spcPct val="150000"/>
              </a:lnSpc>
            </a:pPr>
            <a:r>
              <a:rPr lang="en-GB" sz="1600" dirty="0"/>
              <a:t>2016-2018: average of 39,055 flights per year</a:t>
            </a:r>
          </a:p>
        </p:txBody>
      </p:sp>
      <p:sp>
        <p:nvSpPr>
          <p:cNvPr id="4" name="Text Placeholder 3">
            <a:extLst>
              <a:ext uri="{FF2B5EF4-FFF2-40B4-BE49-F238E27FC236}">
                <a16:creationId xmlns:a16="http://schemas.microsoft.com/office/drawing/2014/main" id="{42ADC423-92D8-949F-1EA2-9D89887ED3DE}"/>
              </a:ext>
            </a:extLst>
          </p:cNvPr>
          <p:cNvSpPr>
            <a:spLocks noGrp="1"/>
          </p:cNvSpPr>
          <p:nvPr>
            <p:ph type="body" idx="2"/>
          </p:nvPr>
        </p:nvSpPr>
        <p:spPr>
          <a:xfrm>
            <a:off x="4694417" y="1945085"/>
            <a:ext cx="3729583" cy="2160393"/>
          </a:xfrm>
        </p:spPr>
        <p:txBody>
          <a:bodyPr/>
          <a:lstStyle/>
          <a:p>
            <a:pPr>
              <a:lnSpc>
                <a:spcPct val="150000"/>
              </a:lnSpc>
            </a:pPr>
            <a:r>
              <a:rPr lang="en-GB" sz="1600" dirty="0"/>
              <a:t>Flight delays are causing:</a:t>
            </a:r>
          </a:p>
          <a:p>
            <a:pPr lvl="1">
              <a:lnSpc>
                <a:spcPct val="150000"/>
              </a:lnSpc>
            </a:pPr>
            <a:r>
              <a:rPr lang="en-GB" sz="1500" dirty="0"/>
              <a:t>Decrease efficiency</a:t>
            </a:r>
          </a:p>
          <a:p>
            <a:pPr lvl="1">
              <a:lnSpc>
                <a:spcPct val="150000"/>
              </a:lnSpc>
            </a:pPr>
            <a:r>
              <a:rPr lang="en-GB" sz="1500" dirty="0"/>
              <a:t>Increase capital costs</a:t>
            </a:r>
          </a:p>
          <a:p>
            <a:pPr lvl="1">
              <a:lnSpc>
                <a:spcPct val="150000"/>
              </a:lnSpc>
            </a:pPr>
            <a:r>
              <a:rPr lang="en-GB" sz="1500" dirty="0"/>
              <a:t>Lower customer demand</a:t>
            </a:r>
          </a:p>
          <a:p>
            <a:pPr lvl="1">
              <a:lnSpc>
                <a:spcPct val="150000"/>
              </a:lnSpc>
            </a:pPr>
            <a:r>
              <a:rPr lang="en-GB" sz="1500" dirty="0"/>
              <a:t>Loss of time and resources</a:t>
            </a:r>
          </a:p>
          <a:p>
            <a:pPr marL="152400" indent="0">
              <a:lnSpc>
                <a:spcPct val="150000"/>
              </a:lnSpc>
              <a:buNone/>
            </a:pPr>
            <a:endParaRPr lang="en-GB" sz="1300" dirty="0"/>
          </a:p>
          <a:p>
            <a:pPr>
              <a:lnSpc>
                <a:spcPct val="150000"/>
              </a:lnSpc>
            </a:pPr>
            <a:endParaRPr lang="en-GB" sz="1300" dirty="0"/>
          </a:p>
          <a:p>
            <a:pPr>
              <a:lnSpc>
                <a:spcPct val="150000"/>
              </a:lnSpc>
            </a:pPr>
            <a:endParaRPr lang="en-GB" sz="1300" dirty="0"/>
          </a:p>
          <a:p>
            <a:pPr lvl="1">
              <a:lnSpc>
                <a:spcPct val="150000"/>
              </a:lnSpc>
            </a:pPr>
            <a:endParaRPr lang="en-GB" sz="1800" dirty="0"/>
          </a:p>
          <a:p>
            <a:pPr>
              <a:lnSpc>
                <a:spcPct val="150000"/>
              </a:lnSpc>
            </a:pPr>
            <a:endParaRPr lang="en-GB" sz="1600" dirty="0"/>
          </a:p>
        </p:txBody>
      </p:sp>
      <p:sp>
        <p:nvSpPr>
          <p:cNvPr id="5" name="Title 1">
            <a:extLst>
              <a:ext uri="{FF2B5EF4-FFF2-40B4-BE49-F238E27FC236}">
                <a16:creationId xmlns:a16="http://schemas.microsoft.com/office/drawing/2014/main" id="{8C5626FD-443E-34E0-A903-D6DA0462E8C8}"/>
              </a:ext>
            </a:extLst>
          </p:cNvPr>
          <p:cNvSpPr txBox="1">
            <a:spLocks/>
          </p:cNvSpPr>
          <p:nvPr/>
        </p:nvSpPr>
        <p:spPr>
          <a:xfrm>
            <a:off x="720000" y="1236025"/>
            <a:ext cx="35578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dirty="0"/>
              <a:t>The Business</a:t>
            </a:r>
          </a:p>
        </p:txBody>
      </p:sp>
      <p:sp>
        <p:nvSpPr>
          <p:cNvPr id="6" name="Title 1">
            <a:extLst>
              <a:ext uri="{FF2B5EF4-FFF2-40B4-BE49-F238E27FC236}">
                <a16:creationId xmlns:a16="http://schemas.microsoft.com/office/drawing/2014/main" id="{3737A867-7756-4929-BB5E-0E08B72765A1}"/>
              </a:ext>
            </a:extLst>
          </p:cNvPr>
          <p:cNvSpPr txBox="1">
            <a:spLocks/>
          </p:cNvSpPr>
          <p:nvPr/>
        </p:nvSpPr>
        <p:spPr>
          <a:xfrm>
            <a:off x="720000" y="1766797"/>
            <a:ext cx="35578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800" dirty="0">
                <a:solidFill>
                  <a:srgbClr val="EC4E21"/>
                </a:solidFill>
              </a:rPr>
              <a:t>Tunisiair</a:t>
            </a:r>
          </a:p>
        </p:txBody>
      </p:sp>
    </p:spTree>
    <p:extLst>
      <p:ext uri="{BB962C8B-B14F-4D97-AF65-F5344CB8AC3E}">
        <p14:creationId xmlns:p14="http://schemas.microsoft.com/office/powerpoint/2010/main" val="152947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white coats and sunglasses standing next to a machine&#10;&#10;AI-generated content may be incorrect.">
            <a:extLst>
              <a:ext uri="{FF2B5EF4-FFF2-40B4-BE49-F238E27FC236}">
                <a16:creationId xmlns:a16="http://schemas.microsoft.com/office/drawing/2014/main" id="{A54805AA-710D-88F8-C757-EA88E330812A}"/>
              </a:ext>
            </a:extLst>
          </p:cNvPr>
          <p:cNvPicPr>
            <a:picLocks noChangeAspect="1"/>
          </p:cNvPicPr>
          <p:nvPr/>
        </p:nvPicPr>
        <p:blipFill>
          <a:blip r:embed="rId2"/>
          <a:stretch>
            <a:fillRect/>
          </a:stretch>
        </p:blipFill>
        <p:spPr>
          <a:xfrm>
            <a:off x="0" y="0"/>
            <a:ext cx="9144000" cy="5274469"/>
          </a:xfrm>
          <a:prstGeom prst="rect">
            <a:avLst/>
          </a:prstGeom>
        </p:spPr>
      </p:pic>
      <p:sp>
        <p:nvSpPr>
          <p:cNvPr id="4" name="Title 1">
            <a:extLst>
              <a:ext uri="{FF2B5EF4-FFF2-40B4-BE49-F238E27FC236}">
                <a16:creationId xmlns:a16="http://schemas.microsoft.com/office/drawing/2014/main" id="{8ED8941D-60E4-A7CC-A2AA-F52F9B4A82E7}"/>
              </a:ext>
            </a:extLst>
          </p:cNvPr>
          <p:cNvSpPr txBox="1">
            <a:spLocks/>
          </p:cNvSpPr>
          <p:nvPr/>
        </p:nvSpPr>
        <p:spPr>
          <a:xfrm>
            <a:off x="2084025" y="-20620"/>
            <a:ext cx="4423455" cy="6911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4200" dirty="0">
                <a:solidFill>
                  <a:srgbClr val="FBB442"/>
                </a:solidFill>
                <a:latin typeface="Work Sans ExtraBold" pitchFamily="2" charset="0"/>
              </a:rPr>
              <a:t>03. The Model</a:t>
            </a:r>
          </a:p>
        </p:txBody>
      </p:sp>
    </p:spTree>
    <p:extLst>
      <p:ext uri="{BB962C8B-B14F-4D97-AF65-F5344CB8AC3E}">
        <p14:creationId xmlns:p14="http://schemas.microsoft.com/office/powerpoint/2010/main" val="945860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73BC"/>
        </a:solidFill>
        <a:effectLst/>
      </p:bgPr>
    </p:bg>
    <p:spTree>
      <p:nvGrpSpPr>
        <p:cNvPr id="1" name="">
          <a:extLst>
            <a:ext uri="{FF2B5EF4-FFF2-40B4-BE49-F238E27FC236}">
              <a16:creationId xmlns:a16="http://schemas.microsoft.com/office/drawing/2014/main" id="{6FA0D083-9039-CD3D-35D4-2D02907C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2DC8A-E1C6-41F7-D9AF-266A8DB360D7}"/>
              </a:ext>
            </a:extLst>
          </p:cNvPr>
          <p:cNvSpPr txBox="1">
            <a:spLocks/>
          </p:cNvSpPr>
          <p:nvPr/>
        </p:nvSpPr>
        <p:spPr>
          <a:xfrm>
            <a:off x="1138381" y="295868"/>
            <a:ext cx="4820984"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dirty="0">
                <a:solidFill>
                  <a:srgbClr val="FBB442"/>
                </a:solidFill>
                <a:latin typeface="Work Sans ExtraBold" pitchFamily="2" charset="0"/>
              </a:rPr>
              <a:t>Modelling Process</a:t>
            </a:r>
          </a:p>
        </p:txBody>
      </p:sp>
      <p:pic>
        <p:nvPicPr>
          <p:cNvPr id="4" name="Graphic 3" descr="Robot with solid fill">
            <a:extLst>
              <a:ext uri="{FF2B5EF4-FFF2-40B4-BE49-F238E27FC236}">
                <a16:creationId xmlns:a16="http://schemas.microsoft.com/office/drawing/2014/main" id="{6E1A93AE-2732-C823-D792-7E0FA314F1D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8848" y="1975298"/>
            <a:ext cx="1317110" cy="1317110"/>
          </a:xfrm>
          <a:prstGeom prst="rect">
            <a:avLst/>
          </a:prstGeom>
        </p:spPr>
      </p:pic>
      <p:sp>
        <p:nvSpPr>
          <p:cNvPr id="19" name="TextBox 18">
            <a:extLst>
              <a:ext uri="{FF2B5EF4-FFF2-40B4-BE49-F238E27FC236}">
                <a16:creationId xmlns:a16="http://schemas.microsoft.com/office/drawing/2014/main" id="{7338EA36-2126-D589-7937-3C18281AD733}"/>
              </a:ext>
            </a:extLst>
          </p:cNvPr>
          <p:cNvSpPr txBox="1"/>
          <p:nvPr/>
        </p:nvSpPr>
        <p:spPr>
          <a:xfrm>
            <a:off x="2518753" y="4211681"/>
            <a:ext cx="4730369" cy="400110"/>
          </a:xfrm>
          <a:prstGeom prst="rect">
            <a:avLst/>
          </a:prstGeom>
          <a:noFill/>
        </p:spPr>
        <p:txBody>
          <a:bodyPr wrap="square" rtlCol="0">
            <a:spAutoFit/>
          </a:bodyPr>
          <a:lstStyle/>
          <a:p>
            <a:pPr algn="ctr"/>
            <a:r>
              <a:rPr lang="en-GB" sz="2000" b="1" dirty="0">
                <a:solidFill>
                  <a:schemeClr val="bg2"/>
                </a:solidFill>
                <a:latin typeface="Work Sans" pitchFamily="2" charset="0"/>
              </a:rPr>
              <a:t>This method is called ‘Stacking’</a:t>
            </a:r>
          </a:p>
        </p:txBody>
      </p:sp>
      <p:pic>
        <p:nvPicPr>
          <p:cNvPr id="21" name="Graphic 20" descr="Drawing Figure with solid fill">
            <a:extLst>
              <a:ext uri="{FF2B5EF4-FFF2-40B4-BE49-F238E27FC236}">
                <a16:creationId xmlns:a16="http://schemas.microsoft.com/office/drawing/2014/main" id="{6F7E4EB7-916F-F47D-4DF7-539068F09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3195" y="2067649"/>
            <a:ext cx="349669" cy="349669"/>
          </a:xfrm>
          <a:prstGeom prst="rect">
            <a:avLst/>
          </a:prstGeom>
        </p:spPr>
      </p:pic>
      <p:pic>
        <p:nvPicPr>
          <p:cNvPr id="22" name="Graphic 21" descr="Drawing Figure with solid fill">
            <a:extLst>
              <a:ext uri="{FF2B5EF4-FFF2-40B4-BE49-F238E27FC236}">
                <a16:creationId xmlns:a16="http://schemas.microsoft.com/office/drawing/2014/main" id="{605E65C5-E48C-F01F-5077-F28E8031A1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8594" y="2069901"/>
            <a:ext cx="349669" cy="349669"/>
          </a:xfrm>
          <a:prstGeom prst="rect">
            <a:avLst/>
          </a:prstGeom>
        </p:spPr>
      </p:pic>
      <p:pic>
        <p:nvPicPr>
          <p:cNvPr id="23" name="Graphic 22" descr="Drawing Figure with solid fill">
            <a:extLst>
              <a:ext uri="{FF2B5EF4-FFF2-40B4-BE49-F238E27FC236}">
                <a16:creationId xmlns:a16="http://schemas.microsoft.com/office/drawing/2014/main" id="{62C5B187-008E-0E43-AB4C-CD65F5AC215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8497" y="2069901"/>
            <a:ext cx="349669" cy="349669"/>
          </a:xfrm>
          <a:prstGeom prst="rect">
            <a:avLst/>
          </a:prstGeom>
        </p:spPr>
      </p:pic>
      <p:pic>
        <p:nvPicPr>
          <p:cNvPr id="24" name="Graphic 23" descr="Drawing Figure with solid fill">
            <a:extLst>
              <a:ext uri="{FF2B5EF4-FFF2-40B4-BE49-F238E27FC236}">
                <a16:creationId xmlns:a16="http://schemas.microsoft.com/office/drawing/2014/main" id="{BF7A8301-DA56-1705-924E-DE50420656F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3195" y="2477701"/>
            <a:ext cx="349669" cy="349669"/>
          </a:xfrm>
          <a:prstGeom prst="rect">
            <a:avLst/>
          </a:prstGeom>
        </p:spPr>
      </p:pic>
      <p:pic>
        <p:nvPicPr>
          <p:cNvPr id="25" name="Graphic 24" descr="Drawing Figure with solid fill">
            <a:extLst>
              <a:ext uri="{FF2B5EF4-FFF2-40B4-BE49-F238E27FC236}">
                <a16:creationId xmlns:a16="http://schemas.microsoft.com/office/drawing/2014/main" id="{449C6507-8650-D621-8980-576D54FA2C3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8594" y="2479953"/>
            <a:ext cx="349669" cy="349669"/>
          </a:xfrm>
          <a:prstGeom prst="rect">
            <a:avLst/>
          </a:prstGeom>
        </p:spPr>
      </p:pic>
      <p:pic>
        <p:nvPicPr>
          <p:cNvPr id="26" name="Graphic 25" descr="Drawing Figure with solid fill">
            <a:extLst>
              <a:ext uri="{FF2B5EF4-FFF2-40B4-BE49-F238E27FC236}">
                <a16:creationId xmlns:a16="http://schemas.microsoft.com/office/drawing/2014/main" id="{D15AA76D-84FF-12C1-BB6D-32EFB9F42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8497" y="2479953"/>
            <a:ext cx="349669" cy="349669"/>
          </a:xfrm>
          <a:prstGeom prst="rect">
            <a:avLst/>
          </a:prstGeom>
        </p:spPr>
      </p:pic>
      <p:pic>
        <p:nvPicPr>
          <p:cNvPr id="27" name="Graphic 26" descr="Drawing Figure with solid fill">
            <a:extLst>
              <a:ext uri="{FF2B5EF4-FFF2-40B4-BE49-F238E27FC236}">
                <a16:creationId xmlns:a16="http://schemas.microsoft.com/office/drawing/2014/main" id="{4AC77B8B-C70D-6449-7EB7-8E42E95EE2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693195" y="2883249"/>
            <a:ext cx="349669" cy="349669"/>
          </a:xfrm>
          <a:prstGeom prst="rect">
            <a:avLst/>
          </a:prstGeom>
        </p:spPr>
      </p:pic>
      <p:pic>
        <p:nvPicPr>
          <p:cNvPr id="28" name="Graphic 27" descr="Drawing Figure with solid fill">
            <a:extLst>
              <a:ext uri="{FF2B5EF4-FFF2-40B4-BE49-F238E27FC236}">
                <a16:creationId xmlns:a16="http://schemas.microsoft.com/office/drawing/2014/main" id="{FD49AEBA-EDD0-9596-CB89-C19E07C397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88594" y="2885501"/>
            <a:ext cx="349669" cy="349669"/>
          </a:xfrm>
          <a:prstGeom prst="rect">
            <a:avLst/>
          </a:prstGeom>
        </p:spPr>
      </p:pic>
      <p:pic>
        <p:nvPicPr>
          <p:cNvPr id="29" name="Graphic 28" descr="Drawing Figure with solid fill">
            <a:extLst>
              <a:ext uri="{FF2B5EF4-FFF2-40B4-BE49-F238E27FC236}">
                <a16:creationId xmlns:a16="http://schemas.microsoft.com/office/drawing/2014/main" id="{6CB6D097-E09D-4240-A490-21807B211A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8497" y="2885501"/>
            <a:ext cx="349669" cy="349669"/>
          </a:xfrm>
          <a:prstGeom prst="rect">
            <a:avLst/>
          </a:prstGeom>
        </p:spPr>
      </p:pic>
      <p:grpSp>
        <p:nvGrpSpPr>
          <p:cNvPr id="30" name="Google Shape;8586;p68">
            <a:extLst>
              <a:ext uri="{FF2B5EF4-FFF2-40B4-BE49-F238E27FC236}">
                <a16:creationId xmlns:a16="http://schemas.microsoft.com/office/drawing/2014/main" id="{060CA70C-0493-37AD-E15D-46EBC19F8485}"/>
              </a:ext>
            </a:extLst>
          </p:cNvPr>
          <p:cNvGrpSpPr/>
          <p:nvPr/>
        </p:nvGrpSpPr>
        <p:grpSpPr>
          <a:xfrm>
            <a:off x="904152" y="2245479"/>
            <a:ext cx="830494" cy="798410"/>
            <a:chOff x="-3771675" y="3971775"/>
            <a:chExt cx="291300" cy="292025"/>
          </a:xfrm>
          <a:solidFill>
            <a:srgbClr val="FBB442"/>
          </a:solidFill>
        </p:grpSpPr>
        <p:sp>
          <p:nvSpPr>
            <p:cNvPr id="31" name="Google Shape;8587;p68">
              <a:extLst>
                <a:ext uri="{FF2B5EF4-FFF2-40B4-BE49-F238E27FC236}">
                  <a16:creationId xmlns:a16="http://schemas.microsoft.com/office/drawing/2014/main" id="{F1BAAD18-1334-99B6-35D7-496B3FABD4D6}"/>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88;p68">
              <a:extLst>
                <a:ext uri="{FF2B5EF4-FFF2-40B4-BE49-F238E27FC236}">
                  <a16:creationId xmlns:a16="http://schemas.microsoft.com/office/drawing/2014/main" id="{A4A8040D-93B8-FEF7-B2EC-B9555E59494B}"/>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89;p68">
              <a:extLst>
                <a:ext uri="{FF2B5EF4-FFF2-40B4-BE49-F238E27FC236}">
                  <a16:creationId xmlns:a16="http://schemas.microsoft.com/office/drawing/2014/main" id="{C4C5B9AA-4204-8F2F-4ADE-E30828FF4C84}"/>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90;p68">
              <a:extLst>
                <a:ext uri="{FF2B5EF4-FFF2-40B4-BE49-F238E27FC236}">
                  <a16:creationId xmlns:a16="http://schemas.microsoft.com/office/drawing/2014/main" id="{C8B4F7FE-AA90-57EC-B624-C3F543B7D6C7}"/>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91;p68">
              <a:extLst>
                <a:ext uri="{FF2B5EF4-FFF2-40B4-BE49-F238E27FC236}">
                  <a16:creationId xmlns:a16="http://schemas.microsoft.com/office/drawing/2014/main" id="{8E387D3C-C06A-8787-AEA3-10F43906F181}"/>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586;p68">
            <a:extLst>
              <a:ext uri="{FF2B5EF4-FFF2-40B4-BE49-F238E27FC236}">
                <a16:creationId xmlns:a16="http://schemas.microsoft.com/office/drawing/2014/main" id="{6C509CA8-C88D-D30F-7A2E-7EB6DFE3B8F5}"/>
              </a:ext>
            </a:extLst>
          </p:cNvPr>
          <p:cNvGrpSpPr/>
          <p:nvPr/>
        </p:nvGrpSpPr>
        <p:grpSpPr>
          <a:xfrm>
            <a:off x="7363119" y="2243212"/>
            <a:ext cx="830494" cy="798410"/>
            <a:chOff x="-3771675" y="3971775"/>
            <a:chExt cx="291300" cy="292025"/>
          </a:xfrm>
          <a:solidFill>
            <a:srgbClr val="F0C99C"/>
          </a:solidFill>
        </p:grpSpPr>
        <p:sp>
          <p:nvSpPr>
            <p:cNvPr id="37" name="Google Shape;8587;p68">
              <a:extLst>
                <a:ext uri="{FF2B5EF4-FFF2-40B4-BE49-F238E27FC236}">
                  <a16:creationId xmlns:a16="http://schemas.microsoft.com/office/drawing/2014/main" id="{BC24484B-9A3A-21CB-0937-C316272344BA}"/>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88;p68">
              <a:extLst>
                <a:ext uri="{FF2B5EF4-FFF2-40B4-BE49-F238E27FC236}">
                  <a16:creationId xmlns:a16="http://schemas.microsoft.com/office/drawing/2014/main" id="{9C540D00-A84B-9CDB-C002-84AE576F3837}"/>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89;p68">
              <a:extLst>
                <a:ext uri="{FF2B5EF4-FFF2-40B4-BE49-F238E27FC236}">
                  <a16:creationId xmlns:a16="http://schemas.microsoft.com/office/drawing/2014/main" id="{5C2D123A-A288-F5B8-D1F1-92FB03984B2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90;p68">
              <a:extLst>
                <a:ext uri="{FF2B5EF4-FFF2-40B4-BE49-F238E27FC236}">
                  <a16:creationId xmlns:a16="http://schemas.microsoft.com/office/drawing/2014/main" id="{A5E1ABA5-B907-CB24-9359-53B73F411E7E}"/>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91;p68">
              <a:extLst>
                <a:ext uri="{FF2B5EF4-FFF2-40B4-BE49-F238E27FC236}">
                  <a16:creationId xmlns:a16="http://schemas.microsoft.com/office/drawing/2014/main" id="{F99C1AE0-7358-5B64-F08D-8BF15BC76F43}"/>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raphic 41" descr="Arrow: Straight with solid fill">
            <a:extLst>
              <a:ext uri="{FF2B5EF4-FFF2-40B4-BE49-F238E27FC236}">
                <a16:creationId xmlns:a16="http://schemas.microsoft.com/office/drawing/2014/main" id="{62373554-62AE-5C98-3BAD-B4A9A17BFA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1911418" y="2353766"/>
            <a:ext cx="555425" cy="555425"/>
          </a:xfrm>
          <a:prstGeom prst="rect">
            <a:avLst/>
          </a:prstGeom>
        </p:spPr>
      </p:pic>
      <p:pic>
        <p:nvPicPr>
          <p:cNvPr id="43" name="Graphic 42" descr="Arrow: Straight with solid fill">
            <a:extLst>
              <a:ext uri="{FF2B5EF4-FFF2-40B4-BE49-F238E27FC236}">
                <a16:creationId xmlns:a16="http://schemas.microsoft.com/office/drawing/2014/main" id="{D3843B2E-3625-6308-29FA-DC7C22FE3DB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0800000">
            <a:off x="4198751" y="2353766"/>
            <a:ext cx="555425" cy="555425"/>
          </a:xfrm>
          <a:prstGeom prst="rect">
            <a:avLst/>
          </a:prstGeom>
        </p:spPr>
      </p:pic>
      <p:pic>
        <p:nvPicPr>
          <p:cNvPr id="44" name="Graphic 43" descr="Arrow: Straight with solid fill">
            <a:extLst>
              <a:ext uri="{FF2B5EF4-FFF2-40B4-BE49-F238E27FC236}">
                <a16:creationId xmlns:a16="http://schemas.microsoft.com/office/drawing/2014/main" id="{11F09D15-CB35-3C4F-945B-ADB0B896259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33333" y="2353766"/>
            <a:ext cx="555425" cy="555425"/>
          </a:xfrm>
          <a:prstGeom prst="rect">
            <a:avLst/>
          </a:prstGeom>
        </p:spPr>
      </p:pic>
      <p:sp>
        <p:nvSpPr>
          <p:cNvPr id="45" name="TextBox 44">
            <a:extLst>
              <a:ext uri="{FF2B5EF4-FFF2-40B4-BE49-F238E27FC236}">
                <a16:creationId xmlns:a16="http://schemas.microsoft.com/office/drawing/2014/main" id="{316CE052-58F8-F473-BD76-B5B465913842}"/>
              </a:ext>
            </a:extLst>
          </p:cNvPr>
          <p:cNvSpPr txBox="1"/>
          <p:nvPr/>
        </p:nvSpPr>
        <p:spPr>
          <a:xfrm>
            <a:off x="558846" y="1551331"/>
            <a:ext cx="1411123" cy="292388"/>
          </a:xfrm>
          <a:prstGeom prst="rect">
            <a:avLst/>
          </a:prstGeom>
          <a:noFill/>
        </p:spPr>
        <p:txBody>
          <a:bodyPr wrap="square" rtlCol="0">
            <a:spAutoFit/>
          </a:bodyPr>
          <a:lstStyle/>
          <a:p>
            <a:pPr algn="ctr"/>
            <a:r>
              <a:rPr lang="en-GB" sz="1300" b="1" dirty="0">
                <a:solidFill>
                  <a:srgbClr val="FBB442"/>
                </a:solidFill>
                <a:latin typeface="Work Sans" pitchFamily="2" charset="0"/>
              </a:rPr>
              <a:t>Training Data</a:t>
            </a:r>
          </a:p>
        </p:txBody>
      </p:sp>
      <p:sp>
        <p:nvSpPr>
          <p:cNvPr id="46" name="TextBox 45">
            <a:extLst>
              <a:ext uri="{FF2B5EF4-FFF2-40B4-BE49-F238E27FC236}">
                <a16:creationId xmlns:a16="http://schemas.microsoft.com/office/drawing/2014/main" id="{4B28771A-CFD9-1AD8-C27E-14BF99D0DDCE}"/>
              </a:ext>
            </a:extLst>
          </p:cNvPr>
          <p:cNvSpPr txBox="1"/>
          <p:nvPr/>
        </p:nvSpPr>
        <p:spPr>
          <a:xfrm>
            <a:off x="2311069" y="1558571"/>
            <a:ext cx="1871481" cy="292388"/>
          </a:xfrm>
          <a:prstGeom prst="rect">
            <a:avLst/>
          </a:prstGeom>
          <a:noFill/>
        </p:spPr>
        <p:txBody>
          <a:bodyPr wrap="square" rtlCol="0">
            <a:spAutoFit/>
          </a:bodyPr>
          <a:lstStyle/>
          <a:p>
            <a:pPr algn="ctr"/>
            <a:r>
              <a:rPr lang="en-GB" sz="1300" b="1" dirty="0">
                <a:solidFill>
                  <a:srgbClr val="FBB442"/>
                </a:solidFill>
                <a:latin typeface="Work Sans" pitchFamily="2" charset="0"/>
              </a:rPr>
              <a:t>9 base models</a:t>
            </a:r>
          </a:p>
        </p:txBody>
      </p:sp>
      <p:sp>
        <p:nvSpPr>
          <p:cNvPr id="47" name="TextBox 46">
            <a:extLst>
              <a:ext uri="{FF2B5EF4-FFF2-40B4-BE49-F238E27FC236}">
                <a16:creationId xmlns:a16="http://schemas.microsoft.com/office/drawing/2014/main" id="{1816F2C3-3467-2D1F-DD79-CBDC18BA45D9}"/>
              </a:ext>
            </a:extLst>
          </p:cNvPr>
          <p:cNvSpPr txBox="1"/>
          <p:nvPr/>
        </p:nvSpPr>
        <p:spPr>
          <a:xfrm>
            <a:off x="4329034" y="1558571"/>
            <a:ext cx="2355545" cy="292388"/>
          </a:xfrm>
          <a:prstGeom prst="rect">
            <a:avLst/>
          </a:prstGeom>
          <a:noFill/>
        </p:spPr>
        <p:txBody>
          <a:bodyPr wrap="square" rtlCol="0">
            <a:spAutoFit/>
          </a:bodyPr>
          <a:lstStyle/>
          <a:p>
            <a:pPr algn="ctr"/>
            <a:r>
              <a:rPr lang="en-GB" sz="1300" b="1" dirty="0">
                <a:solidFill>
                  <a:srgbClr val="FBB442"/>
                </a:solidFill>
                <a:latin typeface="Work Sans" pitchFamily="2" charset="0"/>
              </a:rPr>
              <a:t>Main meta model</a:t>
            </a:r>
          </a:p>
        </p:txBody>
      </p:sp>
      <p:sp>
        <p:nvSpPr>
          <p:cNvPr id="48" name="TextBox 47">
            <a:extLst>
              <a:ext uri="{FF2B5EF4-FFF2-40B4-BE49-F238E27FC236}">
                <a16:creationId xmlns:a16="http://schemas.microsoft.com/office/drawing/2014/main" id="{20D8B08B-F3B4-193D-71D5-4F5F3E25261C}"/>
              </a:ext>
            </a:extLst>
          </p:cNvPr>
          <p:cNvSpPr txBox="1"/>
          <p:nvPr/>
        </p:nvSpPr>
        <p:spPr>
          <a:xfrm>
            <a:off x="6904031" y="1569938"/>
            <a:ext cx="1546286" cy="292388"/>
          </a:xfrm>
          <a:prstGeom prst="rect">
            <a:avLst/>
          </a:prstGeom>
          <a:noFill/>
        </p:spPr>
        <p:txBody>
          <a:bodyPr wrap="square" rtlCol="0">
            <a:spAutoFit/>
          </a:bodyPr>
          <a:lstStyle/>
          <a:p>
            <a:pPr algn="ctr"/>
            <a:r>
              <a:rPr lang="en-GB" sz="1300" b="1" dirty="0">
                <a:solidFill>
                  <a:srgbClr val="FBB442"/>
                </a:solidFill>
                <a:latin typeface="Work Sans" pitchFamily="2" charset="0"/>
              </a:rPr>
              <a:t>Test data</a:t>
            </a:r>
          </a:p>
        </p:txBody>
      </p:sp>
      <p:sp>
        <p:nvSpPr>
          <p:cNvPr id="49" name="TextBox 48">
            <a:extLst>
              <a:ext uri="{FF2B5EF4-FFF2-40B4-BE49-F238E27FC236}">
                <a16:creationId xmlns:a16="http://schemas.microsoft.com/office/drawing/2014/main" id="{4F3FD1BE-2E81-364D-AFDE-947F38E2F582}"/>
              </a:ext>
            </a:extLst>
          </p:cNvPr>
          <p:cNvSpPr txBox="1"/>
          <p:nvPr/>
        </p:nvSpPr>
        <p:spPr>
          <a:xfrm>
            <a:off x="558846" y="3348022"/>
            <a:ext cx="1411123" cy="492443"/>
          </a:xfrm>
          <a:prstGeom prst="rect">
            <a:avLst/>
          </a:prstGeom>
          <a:noFill/>
        </p:spPr>
        <p:txBody>
          <a:bodyPr wrap="square" rtlCol="0">
            <a:spAutoFit/>
          </a:bodyPr>
          <a:lstStyle/>
          <a:p>
            <a:pPr algn="ctr"/>
            <a:r>
              <a:rPr lang="en-GB" sz="1300" dirty="0">
                <a:solidFill>
                  <a:schemeClr val="bg2"/>
                </a:solidFill>
                <a:latin typeface="Work Sans" pitchFamily="2" charset="0"/>
              </a:rPr>
              <a:t>Prepare Training data</a:t>
            </a:r>
          </a:p>
        </p:txBody>
      </p:sp>
      <p:sp>
        <p:nvSpPr>
          <p:cNvPr id="50" name="TextBox 49">
            <a:extLst>
              <a:ext uri="{FF2B5EF4-FFF2-40B4-BE49-F238E27FC236}">
                <a16:creationId xmlns:a16="http://schemas.microsoft.com/office/drawing/2014/main" id="{2A08C89F-E941-7288-8223-2E418920091B}"/>
              </a:ext>
            </a:extLst>
          </p:cNvPr>
          <p:cNvSpPr txBox="1"/>
          <p:nvPr/>
        </p:nvSpPr>
        <p:spPr>
          <a:xfrm>
            <a:off x="2311069" y="3355262"/>
            <a:ext cx="1871481" cy="492443"/>
          </a:xfrm>
          <a:prstGeom prst="rect">
            <a:avLst/>
          </a:prstGeom>
          <a:noFill/>
        </p:spPr>
        <p:txBody>
          <a:bodyPr wrap="square" rtlCol="0">
            <a:spAutoFit/>
          </a:bodyPr>
          <a:lstStyle/>
          <a:p>
            <a:pPr algn="ctr"/>
            <a:r>
              <a:rPr lang="en-GB" sz="1300" dirty="0">
                <a:solidFill>
                  <a:schemeClr val="bg2"/>
                </a:solidFill>
                <a:latin typeface="Work Sans" pitchFamily="2" charset="0"/>
              </a:rPr>
              <a:t>Train data on 9 base models separately</a:t>
            </a:r>
          </a:p>
        </p:txBody>
      </p:sp>
      <p:sp>
        <p:nvSpPr>
          <p:cNvPr id="51" name="TextBox 50">
            <a:extLst>
              <a:ext uri="{FF2B5EF4-FFF2-40B4-BE49-F238E27FC236}">
                <a16:creationId xmlns:a16="http://schemas.microsoft.com/office/drawing/2014/main" id="{BFA310FA-AF26-0FB3-60B9-635DBADF254F}"/>
              </a:ext>
            </a:extLst>
          </p:cNvPr>
          <p:cNvSpPr txBox="1"/>
          <p:nvPr/>
        </p:nvSpPr>
        <p:spPr>
          <a:xfrm>
            <a:off x="4329034" y="3355262"/>
            <a:ext cx="2406582" cy="492443"/>
          </a:xfrm>
          <a:prstGeom prst="rect">
            <a:avLst/>
          </a:prstGeom>
          <a:noFill/>
        </p:spPr>
        <p:txBody>
          <a:bodyPr wrap="square" rtlCol="0">
            <a:spAutoFit/>
          </a:bodyPr>
          <a:lstStyle/>
          <a:p>
            <a:pPr algn="ctr"/>
            <a:r>
              <a:rPr lang="en-GB" sz="1300" dirty="0">
                <a:solidFill>
                  <a:schemeClr val="bg2"/>
                </a:solidFill>
                <a:latin typeface="Work Sans" pitchFamily="2" charset="0"/>
              </a:rPr>
              <a:t>Combine predicted results and run on the main model</a:t>
            </a:r>
          </a:p>
        </p:txBody>
      </p:sp>
      <p:sp>
        <p:nvSpPr>
          <p:cNvPr id="52" name="TextBox 51">
            <a:extLst>
              <a:ext uri="{FF2B5EF4-FFF2-40B4-BE49-F238E27FC236}">
                <a16:creationId xmlns:a16="http://schemas.microsoft.com/office/drawing/2014/main" id="{174695F5-CE67-F2A5-75E5-0E0039603E78}"/>
              </a:ext>
            </a:extLst>
          </p:cNvPr>
          <p:cNvSpPr txBox="1"/>
          <p:nvPr/>
        </p:nvSpPr>
        <p:spPr>
          <a:xfrm>
            <a:off x="6904031" y="3366629"/>
            <a:ext cx="1712950" cy="492443"/>
          </a:xfrm>
          <a:prstGeom prst="rect">
            <a:avLst/>
          </a:prstGeom>
          <a:noFill/>
        </p:spPr>
        <p:txBody>
          <a:bodyPr wrap="square" rtlCol="0">
            <a:spAutoFit/>
          </a:bodyPr>
          <a:lstStyle/>
          <a:p>
            <a:pPr algn="ctr"/>
            <a:r>
              <a:rPr lang="en-GB" sz="1300" dirty="0">
                <a:solidFill>
                  <a:schemeClr val="bg2"/>
                </a:solidFill>
                <a:latin typeface="Work Sans" pitchFamily="2" charset="0"/>
              </a:rPr>
              <a:t>Feed the test data to the main model</a:t>
            </a:r>
          </a:p>
        </p:txBody>
      </p:sp>
      <p:sp>
        <p:nvSpPr>
          <p:cNvPr id="5" name="TextBox 4">
            <a:extLst>
              <a:ext uri="{FF2B5EF4-FFF2-40B4-BE49-F238E27FC236}">
                <a16:creationId xmlns:a16="http://schemas.microsoft.com/office/drawing/2014/main" id="{847529FD-6033-CA28-EAA6-26CC03BE94DB}"/>
              </a:ext>
            </a:extLst>
          </p:cNvPr>
          <p:cNvSpPr txBox="1"/>
          <p:nvPr/>
        </p:nvSpPr>
        <p:spPr>
          <a:xfrm>
            <a:off x="670320" y="1002171"/>
            <a:ext cx="7310070" cy="307777"/>
          </a:xfrm>
          <a:prstGeom prst="rect">
            <a:avLst/>
          </a:prstGeom>
          <a:noFill/>
        </p:spPr>
        <p:txBody>
          <a:bodyPr wrap="square">
            <a:spAutoFit/>
          </a:bodyPr>
          <a:lstStyle/>
          <a:p>
            <a:r>
              <a:rPr lang="en-GB" dirty="0">
                <a:solidFill>
                  <a:schemeClr val="bg2"/>
                </a:solidFill>
                <a:latin typeface="Work Sans" pitchFamily="2" charset="0"/>
              </a:rPr>
              <a:t>We now use the new data to train a model and make predictions on delay times.</a:t>
            </a:r>
          </a:p>
        </p:txBody>
      </p:sp>
    </p:spTree>
    <p:extLst>
      <p:ext uri="{BB962C8B-B14F-4D97-AF65-F5344CB8AC3E}">
        <p14:creationId xmlns:p14="http://schemas.microsoft.com/office/powerpoint/2010/main" val="1173763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6FAC4E-4B13-DAEE-2B16-F4A8973E9223}"/>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1</a:t>
            </a:r>
          </a:p>
        </p:txBody>
      </p:sp>
      <p:sp>
        <p:nvSpPr>
          <p:cNvPr id="4" name="TextBox 3">
            <a:extLst>
              <a:ext uri="{FF2B5EF4-FFF2-40B4-BE49-F238E27FC236}">
                <a16:creationId xmlns:a16="http://schemas.microsoft.com/office/drawing/2014/main" id="{E3D452D4-A329-45F9-11A5-9050DF3C23B4}"/>
              </a:ext>
            </a:extLst>
          </p:cNvPr>
          <p:cNvSpPr txBox="1"/>
          <p:nvPr/>
        </p:nvSpPr>
        <p:spPr>
          <a:xfrm>
            <a:off x="964243" y="868838"/>
            <a:ext cx="6968063" cy="658963"/>
          </a:xfrm>
          <a:prstGeom prst="rect">
            <a:avLst/>
          </a:prstGeom>
          <a:noFill/>
        </p:spPr>
        <p:txBody>
          <a:bodyPr wrap="square" rtlCol="0">
            <a:spAutoFit/>
          </a:bodyPr>
          <a:lstStyle/>
          <a:p>
            <a:pPr>
              <a:lnSpc>
                <a:spcPct val="150000"/>
              </a:lnSpc>
            </a:pPr>
            <a:r>
              <a:rPr lang="en-GB" sz="1300" dirty="0">
                <a:solidFill>
                  <a:schemeClr val="bg2"/>
                </a:solidFill>
                <a:latin typeface="Work Sans" pitchFamily="2" charset="0"/>
              </a:rPr>
              <a:t>It is a good idea to use a mix of models so there is a </a:t>
            </a:r>
            <a:r>
              <a:rPr lang="en-GB" sz="1300" b="1" dirty="0">
                <a:solidFill>
                  <a:schemeClr val="bg2"/>
                </a:solidFill>
                <a:latin typeface="Work Sans" pitchFamily="2" charset="0"/>
              </a:rPr>
              <a:t>diversity in error patterns</a:t>
            </a:r>
            <a:r>
              <a:rPr lang="en-GB" sz="1300" dirty="0">
                <a:solidFill>
                  <a:schemeClr val="bg2"/>
                </a:solidFill>
                <a:latin typeface="Work Sans" pitchFamily="2" charset="0"/>
              </a:rPr>
              <a:t>. We chose </a:t>
            </a:r>
            <a:r>
              <a:rPr lang="en-GB" sz="1300" b="1" dirty="0">
                <a:solidFill>
                  <a:schemeClr val="bg2"/>
                </a:solidFill>
                <a:latin typeface="Work Sans" pitchFamily="2" charset="0"/>
              </a:rPr>
              <a:t>9 base </a:t>
            </a:r>
            <a:r>
              <a:rPr lang="en-GB" sz="1300" dirty="0">
                <a:solidFill>
                  <a:schemeClr val="bg2"/>
                </a:solidFill>
                <a:latin typeface="Work Sans" pitchFamily="2" charset="0"/>
              </a:rPr>
              <a:t>models and </a:t>
            </a:r>
            <a:r>
              <a:rPr lang="en-GB" sz="1300" b="1" dirty="0">
                <a:solidFill>
                  <a:schemeClr val="bg2"/>
                </a:solidFill>
                <a:latin typeface="Work Sans" pitchFamily="2" charset="0"/>
              </a:rPr>
              <a:t>1 main </a:t>
            </a:r>
            <a:r>
              <a:rPr lang="en-GB" sz="1300" dirty="0">
                <a:solidFill>
                  <a:schemeClr val="bg2"/>
                </a:solidFill>
                <a:latin typeface="Work Sans" pitchFamily="2" charset="0"/>
              </a:rPr>
              <a:t>model. All can be separated into </a:t>
            </a:r>
            <a:r>
              <a:rPr lang="en-GB" sz="1300" b="1" dirty="0">
                <a:solidFill>
                  <a:schemeClr val="bg2"/>
                </a:solidFill>
                <a:latin typeface="Work Sans" pitchFamily="2" charset="0"/>
              </a:rPr>
              <a:t>3 categories</a:t>
            </a:r>
          </a:p>
        </p:txBody>
      </p:sp>
      <p:sp>
        <p:nvSpPr>
          <p:cNvPr id="5" name="TextBox 4">
            <a:extLst>
              <a:ext uri="{FF2B5EF4-FFF2-40B4-BE49-F238E27FC236}">
                <a16:creationId xmlns:a16="http://schemas.microsoft.com/office/drawing/2014/main" id="{62A911CD-3A97-48F8-3A1F-CE9C1FA9B910}"/>
              </a:ext>
            </a:extLst>
          </p:cNvPr>
          <p:cNvSpPr txBox="1"/>
          <p:nvPr/>
        </p:nvSpPr>
        <p:spPr>
          <a:xfrm>
            <a:off x="871454" y="1664848"/>
            <a:ext cx="5049173" cy="338554"/>
          </a:xfrm>
          <a:prstGeom prst="rect">
            <a:avLst/>
          </a:prstGeom>
          <a:noFill/>
        </p:spPr>
        <p:txBody>
          <a:bodyPr wrap="square" rtlCol="0">
            <a:spAutoFit/>
          </a:bodyPr>
          <a:lstStyle/>
          <a:p>
            <a:r>
              <a:rPr lang="en-GB" sz="1600" b="1" dirty="0">
                <a:solidFill>
                  <a:srgbClr val="FBB442"/>
                </a:solidFill>
                <a:latin typeface="Work Sans" pitchFamily="2" charset="0"/>
              </a:rPr>
              <a:t>1. Tree-Based models – The Decision makers</a:t>
            </a:r>
          </a:p>
        </p:txBody>
      </p:sp>
      <p:pic>
        <p:nvPicPr>
          <p:cNvPr id="6" name="Graphic 5" descr="Deciduous tree with solid fill">
            <a:extLst>
              <a:ext uri="{FF2B5EF4-FFF2-40B4-BE49-F238E27FC236}">
                <a16:creationId xmlns:a16="http://schemas.microsoft.com/office/drawing/2014/main" id="{76CDBD39-EFB6-FE12-3443-00E8B7B353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4877" y="2299654"/>
            <a:ext cx="679872" cy="679872"/>
          </a:xfrm>
          <a:prstGeom prst="rect">
            <a:avLst/>
          </a:prstGeom>
        </p:spPr>
      </p:pic>
      <p:sp>
        <p:nvSpPr>
          <p:cNvPr id="7" name="Text Placeholder 2">
            <a:extLst>
              <a:ext uri="{FF2B5EF4-FFF2-40B4-BE49-F238E27FC236}">
                <a16:creationId xmlns:a16="http://schemas.microsoft.com/office/drawing/2014/main" id="{0C961471-52E6-3A49-F7F5-93AA2669BE95}"/>
              </a:ext>
            </a:extLst>
          </p:cNvPr>
          <p:cNvSpPr txBox="1">
            <a:spLocks/>
          </p:cNvSpPr>
          <p:nvPr/>
        </p:nvSpPr>
        <p:spPr>
          <a:xfrm>
            <a:off x="3840261" y="2314630"/>
            <a:ext cx="4801723" cy="17777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Each tree makes a series of Yes/No choices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Great for spotting patterns in messy, mixed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Works well with numerical &amp; categorical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a group of experienced managers</a:t>
            </a:r>
          </a:p>
        </p:txBody>
      </p:sp>
      <p:pic>
        <p:nvPicPr>
          <p:cNvPr id="8" name="Graphic 7" descr="Deciduous tree with solid fill">
            <a:extLst>
              <a:ext uri="{FF2B5EF4-FFF2-40B4-BE49-F238E27FC236}">
                <a16:creationId xmlns:a16="http://schemas.microsoft.com/office/drawing/2014/main" id="{4C48E15E-6869-9607-6852-7D3186E48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1432" y="3022545"/>
            <a:ext cx="526967" cy="526967"/>
          </a:xfrm>
          <a:prstGeom prst="rect">
            <a:avLst/>
          </a:prstGeom>
        </p:spPr>
      </p:pic>
      <p:pic>
        <p:nvPicPr>
          <p:cNvPr id="9" name="Graphic 8" descr="Deciduous tree with solid fill">
            <a:extLst>
              <a:ext uri="{FF2B5EF4-FFF2-40B4-BE49-F238E27FC236}">
                <a16:creationId xmlns:a16="http://schemas.microsoft.com/office/drawing/2014/main" id="{299B06DC-0DFE-46CC-2E7E-FFCE4819B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113" y="3022545"/>
            <a:ext cx="526967" cy="526967"/>
          </a:xfrm>
          <a:prstGeom prst="rect">
            <a:avLst/>
          </a:prstGeom>
        </p:spPr>
      </p:pic>
      <p:pic>
        <p:nvPicPr>
          <p:cNvPr id="10" name="Graphic 9" descr="Deciduous tree with solid fill">
            <a:extLst>
              <a:ext uri="{FF2B5EF4-FFF2-40B4-BE49-F238E27FC236}">
                <a16:creationId xmlns:a16="http://schemas.microsoft.com/office/drawing/2014/main" id="{F6395960-5BE0-DB7C-D4E8-77C5662A01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4418" y="3625398"/>
            <a:ext cx="351548" cy="351548"/>
          </a:xfrm>
          <a:prstGeom prst="rect">
            <a:avLst/>
          </a:prstGeom>
        </p:spPr>
      </p:pic>
      <p:pic>
        <p:nvPicPr>
          <p:cNvPr id="11" name="Graphic 10" descr="Deciduous tree with solid fill">
            <a:extLst>
              <a:ext uri="{FF2B5EF4-FFF2-40B4-BE49-F238E27FC236}">
                <a16:creationId xmlns:a16="http://schemas.microsoft.com/office/drawing/2014/main" id="{D0091E45-EEBF-8460-D0D5-26EBF5429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168" y="3625398"/>
            <a:ext cx="351548" cy="351548"/>
          </a:xfrm>
          <a:prstGeom prst="rect">
            <a:avLst/>
          </a:prstGeom>
        </p:spPr>
      </p:pic>
      <p:pic>
        <p:nvPicPr>
          <p:cNvPr id="12" name="Graphic 11" descr="Deciduous tree with solid fill">
            <a:extLst>
              <a:ext uri="{FF2B5EF4-FFF2-40B4-BE49-F238E27FC236}">
                <a16:creationId xmlns:a16="http://schemas.microsoft.com/office/drawing/2014/main" id="{52863940-C358-776E-2714-6C1F699CED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997" y="3625398"/>
            <a:ext cx="351548" cy="351548"/>
          </a:xfrm>
          <a:prstGeom prst="rect">
            <a:avLst/>
          </a:prstGeom>
        </p:spPr>
      </p:pic>
      <p:pic>
        <p:nvPicPr>
          <p:cNvPr id="13" name="Graphic 12" descr="Deciduous tree with solid fill">
            <a:extLst>
              <a:ext uri="{FF2B5EF4-FFF2-40B4-BE49-F238E27FC236}">
                <a16:creationId xmlns:a16="http://schemas.microsoft.com/office/drawing/2014/main" id="{F25CD644-C805-6824-C0AF-D35687FEAB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9693" y="3625398"/>
            <a:ext cx="351548" cy="351548"/>
          </a:xfrm>
          <a:prstGeom prst="rect">
            <a:avLst/>
          </a:prstGeom>
        </p:spPr>
      </p:pic>
      <p:cxnSp>
        <p:nvCxnSpPr>
          <p:cNvPr id="14" name="Google Shape;759;p46">
            <a:extLst>
              <a:ext uri="{FF2B5EF4-FFF2-40B4-BE49-F238E27FC236}">
                <a16:creationId xmlns:a16="http://schemas.microsoft.com/office/drawing/2014/main" id="{A511EA05-A040-4453-7F27-A6A6683864C9}"/>
              </a:ext>
            </a:extLst>
          </p:cNvPr>
          <p:cNvCxnSpPr>
            <a:cxnSpLocks/>
            <a:stCxn id="9" idx="0"/>
            <a:endCxn id="6" idx="1"/>
          </p:cNvCxnSpPr>
          <p:nvPr/>
        </p:nvCxnSpPr>
        <p:spPr>
          <a:xfrm rot="5400000" flipH="1" flipV="1">
            <a:off x="1288760" y="2636428"/>
            <a:ext cx="382955" cy="389280"/>
          </a:xfrm>
          <a:prstGeom prst="bentConnector2">
            <a:avLst/>
          </a:prstGeom>
          <a:noFill/>
          <a:ln w="28575" cap="flat" cmpd="sng">
            <a:solidFill>
              <a:schemeClr val="lt2"/>
            </a:solidFill>
            <a:prstDash val="solid"/>
            <a:round/>
            <a:headEnd type="none" w="med" len="med"/>
            <a:tailEnd type="none" w="med" len="med"/>
          </a:ln>
        </p:spPr>
      </p:cxnSp>
      <p:cxnSp>
        <p:nvCxnSpPr>
          <p:cNvPr id="25" name="Google Shape;759;p46">
            <a:extLst>
              <a:ext uri="{FF2B5EF4-FFF2-40B4-BE49-F238E27FC236}">
                <a16:creationId xmlns:a16="http://schemas.microsoft.com/office/drawing/2014/main" id="{AE09EC64-BEC2-78D0-1E44-61A04667C5ED}"/>
              </a:ext>
            </a:extLst>
          </p:cNvPr>
          <p:cNvCxnSpPr>
            <a:cxnSpLocks/>
            <a:stCxn id="8" idx="0"/>
            <a:endCxn id="6" idx="3"/>
          </p:cNvCxnSpPr>
          <p:nvPr/>
        </p:nvCxnSpPr>
        <p:spPr>
          <a:xfrm rot="16200000" flipV="1">
            <a:off x="2368356" y="2625984"/>
            <a:ext cx="382955" cy="410167"/>
          </a:xfrm>
          <a:prstGeom prst="bentConnector2">
            <a:avLst/>
          </a:prstGeom>
          <a:noFill/>
          <a:ln w="28575" cap="flat" cmpd="sng">
            <a:solidFill>
              <a:schemeClr val="lt2"/>
            </a:solidFill>
            <a:prstDash val="solid"/>
            <a:round/>
            <a:headEnd type="none" w="med" len="med"/>
            <a:tailEnd type="none" w="med" len="med"/>
          </a:ln>
        </p:spPr>
      </p:cxnSp>
      <p:cxnSp>
        <p:nvCxnSpPr>
          <p:cNvPr id="46" name="Google Shape;759;p46">
            <a:extLst>
              <a:ext uri="{FF2B5EF4-FFF2-40B4-BE49-F238E27FC236}">
                <a16:creationId xmlns:a16="http://schemas.microsoft.com/office/drawing/2014/main" id="{E17FAD42-3199-A872-B5D4-90DE74424466}"/>
              </a:ext>
            </a:extLst>
          </p:cNvPr>
          <p:cNvCxnSpPr>
            <a:cxnSpLocks/>
            <a:stCxn id="11" idx="0"/>
            <a:endCxn id="9" idx="1"/>
          </p:cNvCxnSpPr>
          <p:nvPr/>
        </p:nvCxnSpPr>
        <p:spPr>
          <a:xfrm rot="5400000" flipH="1" flipV="1">
            <a:off x="768843" y="3372129"/>
            <a:ext cx="339369" cy="167171"/>
          </a:xfrm>
          <a:prstGeom prst="bentConnector2">
            <a:avLst/>
          </a:prstGeom>
          <a:noFill/>
          <a:ln w="28575" cap="flat" cmpd="sng">
            <a:solidFill>
              <a:schemeClr val="lt2"/>
            </a:solidFill>
            <a:prstDash val="solid"/>
            <a:round/>
            <a:headEnd type="none" w="med" len="med"/>
            <a:tailEnd type="none" w="med" len="med"/>
          </a:ln>
        </p:spPr>
      </p:cxnSp>
      <p:cxnSp>
        <p:nvCxnSpPr>
          <p:cNvPr id="52" name="Google Shape;759;p46">
            <a:extLst>
              <a:ext uri="{FF2B5EF4-FFF2-40B4-BE49-F238E27FC236}">
                <a16:creationId xmlns:a16="http://schemas.microsoft.com/office/drawing/2014/main" id="{CB6A0878-94B0-0C9E-62BB-A026799E3949}"/>
              </a:ext>
            </a:extLst>
          </p:cNvPr>
          <p:cNvCxnSpPr>
            <a:cxnSpLocks/>
            <a:stCxn id="10" idx="0"/>
            <a:endCxn id="9" idx="3"/>
          </p:cNvCxnSpPr>
          <p:nvPr/>
        </p:nvCxnSpPr>
        <p:spPr>
          <a:xfrm rot="16200000" flipV="1">
            <a:off x="1464952" y="3370158"/>
            <a:ext cx="339369" cy="171112"/>
          </a:xfrm>
          <a:prstGeom prst="bentConnector2">
            <a:avLst/>
          </a:prstGeom>
          <a:noFill/>
          <a:ln w="28575" cap="flat" cmpd="sng">
            <a:solidFill>
              <a:schemeClr val="lt2"/>
            </a:solidFill>
            <a:prstDash val="solid"/>
            <a:round/>
            <a:headEnd type="none" w="med" len="med"/>
            <a:tailEnd type="none" w="med" len="med"/>
          </a:ln>
        </p:spPr>
      </p:cxnSp>
      <p:cxnSp>
        <p:nvCxnSpPr>
          <p:cNvPr id="55" name="Google Shape;759;p46">
            <a:extLst>
              <a:ext uri="{FF2B5EF4-FFF2-40B4-BE49-F238E27FC236}">
                <a16:creationId xmlns:a16="http://schemas.microsoft.com/office/drawing/2014/main" id="{67A6F7C5-450D-7848-0FF5-886E275140F8}"/>
              </a:ext>
            </a:extLst>
          </p:cNvPr>
          <p:cNvCxnSpPr>
            <a:cxnSpLocks/>
            <a:stCxn id="13" idx="0"/>
            <a:endCxn id="8" idx="1"/>
          </p:cNvCxnSpPr>
          <p:nvPr/>
        </p:nvCxnSpPr>
        <p:spPr>
          <a:xfrm rot="5400000" flipH="1" flipV="1">
            <a:off x="2233765" y="3357732"/>
            <a:ext cx="339369" cy="195965"/>
          </a:xfrm>
          <a:prstGeom prst="bentConnector2">
            <a:avLst/>
          </a:prstGeom>
          <a:noFill/>
          <a:ln w="28575" cap="flat" cmpd="sng">
            <a:solidFill>
              <a:schemeClr val="lt2"/>
            </a:solidFill>
            <a:prstDash val="solid"/>
            <a:round/>
            <a:headEnd type="none" w="med" len="med"/>
            <a:tailEnd type="none" w="med" len="med"/>
          </a:ln>
        </p:spPr>
      </p:cxnSp>
      <p:cxnSp>
        <p:nvCxnSpPr>
          <p:cNvPr id="58" name="Google Shape;759;p46">
            <a:extLst>
              <a:ext uri="{FF2B5EF4-FFF2-40B4-BE49-F238E27FC236}">
                <a16:creationId xmlns:a16="http://schemas.microsoft.com/office/drawing/2014/main" id="{86F73D6E-0F62-59D2-14ED-A84CA356C1EF}"/>
              </a:ext>
            </a:extLst>
          </p:cNvPr>
          <p:cNvCxnSpPr>
            <a:cxnSpLocks/>
            <a:stCxn id="12" idx="0"/>
            <a:endCxn id="8" idx="3"/>
          </p:cNvCxnSpPr>
          <p:nvPr/>
        </p:nvCxnSpPr>
        <p:spPr>
          <a:xfrm rot="16200000" flipV="1">
            <a:off x="2956901" y="3357528"/>
            <a:ext cx="339369" cy="196372"/>
          </a:xfrm>
          <a:prstGeom prst="bentConnector2">
            <a:avLst/>
          </a:prstGeom>
          <a:noFill/>
          <a:ln w="28575" cap="flat" cmpd="sng">
            <a:solidFill>
              <a:schemeClr val="lt2"/>
            </a:solidFill>
            <a:prstDash val="solid"/>
            <a:round/>
            <a:headEnd type="none" w="med" len="med"/>
            <a:tailEnd type="none" w="med" len="med"/>
          </a:ln>
        </p:spPr>
      </p:cxnSp>
      <p:sp>
        <p:nvSpPr>
          <p:cNvPr id="68" name="TextBox 67">
            <a:extLst>
              <a:ext uri="{FF2B5EF4-FFF2-40B4-BE49-F238E27FC236}">
                <a16:creationId xmlns:a16="http://schemas.microsoft.com/office/drawing/2014/main" id="{B720BADA-CF0E-C2CB-AE69-42E79066689A}"/>
              </a:ext>
            </a:extLst>
          </p:cNvPr>
          <p:cNvSpPr txBox="1"/>
          <p:nvPr/>
        </p:nvSpPr>
        <p:spPr>
          <a:xfrm>
            <a:off x="1138469" y="2341914"/>
            <a:ext cx="511679" cy="246221"/>
          </a:xfrm>
          <a:prstGeom prst="rect">
            <a:avLst/>
          </a:prstGeom>
          <a:noFill/>
        </p:spPr>
        <p:txBody>
          <a:bodyPr wrap="none" rtlCol="0">
            <a:spAutoFit/>
          </a:bodyPr>
          <a:lstStyle/>
          <a:p>
            <a:r>
              <a:rPr lang="en-GB" sz="1000" dirty="0">
                <a:solidFill>
                  <a:schemeClr val="bg2"/>
                </a:solidFill>
              </a:rPr>
              <a:t>Delay</a:t>
            </a:r>
          </a:p>
        </p:txBody>
      </p:sp>
      <p:sp>
        <p:nvSpPr>
          <p:cNvPr id="69" name="TextBox 68">
            <a:extLst>
              <a:ext uri="{FF2B5EF4-FFF2-40B4-BE49-F238E27FC236}">
                <a16:creationId xmlns:a16="http://schemas.microsoft.com/office/drawing/2014/main" id="{EEA206D1-0633-03EE-7618-E5F928CE1945}"/>
              </a:ext>
            </a:extLst>
          </p:cNvPr>
          <p:cNvSpPr txBox="1"/>
          <p:nvPr/>
        </p:nvSpPr>
        <p:spPr>
          <a:xfrm>
            <a:off x="2278089" y="2332905"/>
            <a:ext cx="710451" cy="246221"/>
          </a:xfrm>
          <a:prstGeom prst="rect">
            <a:avLst/>
          </a:prstGeom>
          <a:noFill/>
        </p:spPr>
        <p:txBody>
          <a:bodyPr wrap="none" rtlCol="0">
            <a:spAutoFit/>
          </a:bodyPr>
          <a:lstStyle/>
          <a:p>
            <a:pPr algn="ctr"/>
            <a:r>
              <a:rPr lang="en-GB" sz="1000" dirty="0">
                <a:solidFill>
                  <a:schemeClr val="bg2"/>
                </a:solidFill>
              </a:rPr>
              <a:t>No Delay</a:t>
            </a:r>
          </a:p>
        </p:txBody>
      </p:sp>
      <p:sp>
        <p:nvSpPr>
          <p:cNvPr id="70" name="TextBox 69">
            <a:extLst>
              <a:ext uri="{FF2B5EF4-FFF2-40B4-BE49-F238E27FC236}">
                <a16:creationId xmlns:a16="http://schemas.microsoft.com/office/drawing/2014/main" id="{0DB32C3D-EFE2-0734-10BC-E0218C3892A1}"/>
              </a:ext>
            </a:extLst>
          </p:cNvPr>
          <p:cNvSpPr txBox="1"/>
          <p:nvPr/>
        </p:nvSpPr>
        <p:spPr>
          <a:xfrm>
            <a:off x="502016" y="4288174"/>
            <a:ext cx="8139968"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6 of 9: Random Forrest, </a:t>
            </a:r>
            <a:r>
              <a:rPr lang="en-GB" sz="1500" dirty="0" err="1">
                <a:solidFill>
                  <a:schemeClr val="bg2"/>
                </a:solidFill>
                <a:latin typeface="Work Sans" pitchFamily="2" charset="0"/>
              </a:rPr>
              <a:t>XGBoost</a:t>
            </a:r>
            <a:r>
              <a:rPr lang="en-GB" sz="1500" dirty="0">
                <a:solidFill>
                  <a:schemeClr val="bg2"/>
                </a:solidFill>
                <a:latin typeface="Work Sans" pitchFamily="2" charset="0"/>
              </a:rPr>
              <a:t>, </a:t>
            </a:r>
            <a:r>
              <a:rPr lang="en-GB" sz="1500" dirty="0" err="1">
                <a:solidFill>
                  <a:schemeClr val="bg2"/>
                </a:solidFill>
                <a:latin typeface="Work Sans" pitchFamily="2" charset="0"/>
              </a:rPr>
              <a:t>LightGBM</a:t>
            </a:r>
            <a:r>
              <a:rPr lang="en-GB" sz="1500" dirty="0">
                <a:solidFill>
                  <a:schemeClr val="bg2"/>
                </a:solidFill>
                <a:latin typeface="Work Sans" pitchFamily="2" charset="0"/>
              </a:rPr>
              <a:t>, </a:t>
            </a:r>
            <a:r>
              <a:rPr lang="en-GB" sz="1500" dirty="0" err="1">
                <a:solidFill>
                  <a:schemeClr val="bg2"/>
                </a:solidFill>
                <a:latin typeface="Work Sans" pitchFamily="2" charset="0"/>
              </a:rPr>
              <a:t>CatBoost</a:t>
            </a:r>
            <a:r>
              <a:rPr lang="en-GB" sz="1500" dirty="0">
                <a:solidFill>
                  <a:schemeClr val="bg2"/>
                </a:solidFill>
                <a:latin typeface="Work Sans" pitchFamily="2" charset="0"/>
              </a:rPr>
              <a:t>, AdaBoost, </a:t>
            </a:r>
            <a:r>
              <a:rPr lang="en-GB" sz="1500" dirty="0" err="1">
                <a:solidFill>
                  <a:schemeClr val="bg2"/>
                </a:solidFill>
                <a:latin typeface="Work Sans" pitchFamily="2" charset="0"/>
              </a:rPr>
              <a:t>GradientBoosting</a:t>
            </a:r>
            <a:r>
              <a:rPr lang="en-GB" sz="1500" dirty="0">
                <a:solidFill>
                  <a:schemeClr val="bg2"/>
                </a:solidFill>
                <a:latin typeface="Work Sans" pitchFamily="2" charset="0"/>
              </a:rPr>
              <a:t> </a:t>
            </a:r>
          </a:p>
        </p:txBody>
      </p:sp>
    </p:spTree>
    <p:extLst>
      <p:ext uri="{BB962C8B-B14F-4D97-AF65-F5344CB8AC3E}">
        <p14:creationId xmlns:p14="http://schemas.microsoft.com/office/powerpoint/2010/main" val="633741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10C7B-79A9-9F7A-7808-0E5277D790C0}"/>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2 </a:t>
            </a:r>
          </a:p>
        </p:txBody>
      </p:sp>
      <p:sp>
        <p:nvSpPr>
          <p:cNvPr id="5" name="TextBox 4">
            <a:extLst>
              <a:ext uri="{FF2B5EF4-FFF2-40B4-BE49-F238E27FC236}">
                <a16:creationId xmlns:a16="http://schemas.microsoft.com/office/drawing/2014/main" id="{54E819FF-510C-00B6-A451-F769C7DB7A99}"/>
              </a:ext>
            </a:extLst>
          </p:cNvPr>
          <p:cNvSpPr txBox="1"/>
          <p:nvPr/>
        </p:nvSpPr>
        <p:spPr>
          <a:xfrm>
            <a:off x="675961" y="1309338"/>
            <a:ext cx="5031156" cy="338554"/>
          </a:xfrm>
          <a:prstGeom prst="rect">
            <a:avLst/>
          </a:prstGeom>
          <a:noFill/>
        </p:spPr>
        <p:txBody>
          <a:bodyPr wrap="square" rtlCol="0">
            <a:spAutoFit/>
          </a:bodyPr>
          <a:lstStyle/>
          <a:p>
            <a:r>
              <a:rPr lang="en-GB" sz="1600" b="1" dirty="0">
                <a:solidFill>
                  <a:srgbClr val="FBB442"/>
                </a:solidFill>
                <a:latin typeface="Work Sans" pitchFamily="2" charset="0"/>
              </a:rPr>
              <a:t>2. Straight Line Models – The Trend Spotter  </a:t>
            </a:r>
          </a:p>
        </p:txBody>
      </p:sp>
      <p:sp>
        <p:nvSpPr>
          <p:cNvPr id="7" name="Text Placeholder 2">
            <a:extLst>
              <a:ext uri="{FF2B5EF4-FFF2-40B4-BE49-F238E27FC236}">
                <a16:creationId xmlns:a16="http://schemas.microsoft.com/office/drawing/2014/main" id="{B2794841-F6A7-C829-4B32-69151EF70326}"/>
              </a:ext>
            </a:extLst>
          </p:cNvPr>
          <p:cNvSpPr txBox="1">
            <a:spLocks/>
          </p:cNvSpPr>
          <p:nvPr/>
        </p:nvSpPr>
        <p:spPr>
          <a:xfrm>
            <a:off x="675961" y="1837094"/>
            <a:ext cx="5577540" cy="17494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The simplest way to explain the direction of change</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Draws the best possible straight line</a:t>
            </a:r>
          </a:p>
          <a:p>
            <a:pPr>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Focuses on the big picture rather than twists</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Fast consistent and provide stability</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using a compass for directions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8" name="TextBox 17">
            <a:extLst>
              <a:ext uri="{FF2B5EF4-FFF2-40B4-BE49-F238E27FC236}">
                <a16:creationId xmlns:a16="http://schemas.microsoft.com/office/drawing/2014/main" id="{7ECE35ED-7388-926E-594A-4AC42F59686C}"/>
              </a:ext>
            </a:extLst>
          </p:cNvPr>
          <p:cNvSpPr txBox="1"/>
          <p:nvPr/>
        </p:nvSpPr>
        <p:spPr>
          <a:xfrm>
            <a:off x="612522" y="4270156"/>
            <a:ext cx="2579017"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1 of 9: Ridge Regression </a:t>
            </a:r>
          </a:p>
        </p:txBody>
      </p:sp>
      <p:pic>
        <p:nvPicPr>
          <p:cNvPr id="24" name="Graphic 23" descr="Scatterplot with solid fill">
            <a:extLst>
              <a:ext uri="{FF2B5EF4-FFF2-40B4-BE49-F238E27FC236}">
                <a16:creationId xmlns:a16="http://schemas.microsoft.com/office/drawing/2014/main" id="{F9D00E04-3358-A337-DE57-B43C653344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7117" y="1450571"/>
            <a:ext cx="2668422" cy="2668422"/>
          </a:xfrm>
          <a:prstGeom prst="rect">
            <a:avLst/>
          </a:prstGeom>
        </p:spPr>
      </p:pic>
      <p:pic>
        <p:nvPicPr>
          <p:cNvPr id="26" name="Graphic 25" descr="Linear Graph outline">
            <a:extLst>
              <a:ext uri="{FF2B5EF4-FFF2-40B4-BE49-F238E27FC236}">
                <a16:creationId xmlns:a16="http://schemas.microsoft.com/office/drawing/2014/main" id="{33160814-1C42-664B-ABCA-315307D6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117" y="1450571"/>
            <a:ext cx="2668422" cy="2668422"/>
          </a:xfrm>
          <a:prstGeom prst="rect">
            <a:avLst/>
          </a:prstGeom>
        </p:spPr>
      </p:pic>
    </p:spTree>
    <p:extLst>
      <p:ext uri="{BB962C8B-B14F-4D97-AF65-F5344CB8AC3E}">
        <p14:creationId xmlns:p14="http://schemas.microsoft.com/office/powerpoint/2010/main" val="834149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448E014-31B6-41B9-D3D6-D21A2BAD2733}"/>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3 </a:t>
            </a:r>
          </a:p>
        </p:txBody>
      </p:sp>
      <p:sp>
        <p:nvSpPr>
          <p:cNvPr id="12" name="TextBox 11">
            <a:extLst>
              <a:ext uri="{FF2B5EF4-FFF2-40B4-BE49-F238E27FC236}">
                <a16:creationId xmlns:a16="http://schemas.microsoft.com/office/drawing/2014/main" id="{0E4A7F93-E7A8-F0BC-5AC3-AB6632015C5B}"/>
              </a:ext>
            </a:extLst>
          </p:cNvPr>
          <p:cNvSpPr txBox="1"/>
          <p:nvPr/>
        </p:nvSpPr>
        <p:spPr>
          <a:xfrm>
            <a:off x="675961" y="1130131"/>
            <a:ext cx="5031156" cy="338554"/>
          </a:xfrm>
          <a:prstGeom prst="rect">
            <a:avLst/>
          </a:prstGeom>
          <a:noFill/>
        </p:spPr>
        <p:txBody>
          <a:bodyPr wrap="square" rtlCol="0">
            <a:spAutoFit/>
          </a:bodyPr>
          <a:lstStyle/>
          <a:p>
            <a:r>
              <a:rPr lang="en-GB" sz="1600" b="1" dirty="0">
                <a:solidFill>
                  <a:srgbClr val="FBB442"/>
                </a:solidFill>
                <a:latin typeface="Work Sans" pitchFamily="2" charset="0"/>
              </a:rPr>
              <a:t>3. Similarity Models – The Pattern Matchers</a:t>
            </a:r>
          </a:p>
        </p:txBody>
      </p:sp>
      <p:sp>
        <p:nvSpPr>
          <p:cNvPr id="13" name="Text Placeholder 2">
            <a:extLst>
              <a:ext uri="{FF2B5EF4-FFF2-40B4-BE49-F238E27FC236}">
                <a16:creationId xmlns:a16="http://schemas.microsoft.com/office/drawing/2014/main" id="{44A2F816-DE77-99BA-5F46-787FF3A918CA}"/>
              </a:ext>
            </a:extLst>
          </p:cNvPr>
          <p:cNvSpPr txBox="1">
            <a:spLocks/>
          </p:cNvSpPr>
          <p:nvPr/>
        </p:nvSpPr>
        <p:spPr>
          <a:xfrm>
            <a:off x="3566460" y="1828518"/>
            <a:ext cx="5577540" cy="17494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Compares existing data to similar new ones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Works better with numerical data e.g. ‘Duration’</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Fits a smooth curve that best suits the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Good at finding patterns that other models missed</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spotting a look-alike in a crowd</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4" name="TextBox 13">
            <a:extLst>
              <a:ext uri="{FF2B5EF4-FFF2-40B4-BE49-F238E27FC236}">
                <a16:creationId xmlns:a16="http://schemas.microsoft.com/office/drawing/2014/main" id="{2D2AD07F-A220-42D8-7170-C95AEB0FA03B}"/>
              </a:ext>
            </a:extLst>
          </p:cNvPr>
          <p:cNvSpPr txBox="1"/>
          <p:nvPr/>
        </p:nvSpPr>
        <p:spPr>
          <a:xfrm>
            <a:off x="765675" y="4270156"/>
            <a:ext cx="6369354"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2 of 9: </a:t>
            </a:r>
            <a:r>
              <a:rPr lang="en-GB" sz="1500" dirty="0" err="1">
                <a:solidFill>
                  <a:schemeClr val="bg2"/>
                </a:solidFill>
                <a:latin typeface="Work Sans" pitchFamily="2" charset="0"/>
              </a:rPr>
              <a:t>KNearestNeighbor</a:t>
            </a:r>
            <a:r>
              <a:rPr lang="en-GB" sz="1500" dirty="0">
                <a:solidFill>
                  <a:schemeClr val="bg2"/>
                </a:solidFill>
                <a:latin typeface="Work Sans" pitchFamily="2" charset="0"/>
              </a:rPr>
              <a:t> (KNN), Support Vector Regression (SVR)  </a:t>
            </a:r>
          </a:p>
        </p:txBody>
      </p:sp>
      <p:sp>
        <p:nvSpPr>
          <p:cNvPr id="22" name="Isosceles Triangle 21">
            <a:extLst>
              <a:ext uri="{FF2B5EF4-FFF2-40B4-BE49-F238E27FC236}">
                <a16:creationId xmlns:a16="http://schemas.microsoft.com/office/drawing/2014/main" id="{34EE4392-1EE9-827D-CF1E-1FFEF7A3A133}"/>
              </a:ext>
            </a:extLst>
          </p:cNvPr>
          <p:cNvSpPr/>
          <p:nvPr/>
        </p:nvSpPr>
        <p:spPr>
          <a:xfrm>
            <a:off x="879563" y="1956918"/>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Isosceles Triangle 22">
            <a:extLst>
              <a:ext uri="{FF2B5EF4-FFF2-40B4-BE49-F238E27FC236}">
                <a16:creationId xmlns:a16="http://schemas.microsoft.com/office/drawing/2014/main" id="{A7F73C64-839F-D586-075C-D78A44F7A5C1}"/>
              </a:ext>
            </a:extLst>
          </p:cNvPr>
          <p:cNvSpPr/>
          <p:nvPr/>
        </p:nvSpPr>
        <p:spPr>
          <a:xfrm>
            <a:off x="1749495" y="2938114"/>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Isosceles Triangle 23">
            <a:extLst>
              <a:ext uri="{FF2B5EF4-FFF2-40B4-BE49-F238E27FC236}">
                <a16:creationId xmlns:a16="http://schemas.microsoft.com/office/drawing/2014/main" id="{331C3F71-1D79-F723-6734-D4E4F934EE35}"/>
              </a:ext>
            </a:extLst>
          </p:cNvPr>
          <p:cNvSpPr/>
          <p:nvPr/>
        </p:nvSpPr>
        <p:spPr>
          <a:xfrm>
            <a:off x="2084730" y="3398681"/>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a:extLst>
              <a:ext uri="{FF2B5EF4-FFF2-40B4-BE49-F238E27FC236}">
                <a16:creationId xmlns:a16="http://schemas.microsoft.com/office/drawing/2014/main" id="{F9D19D0B-C72E-193E-4755-FFF1C7BA4764}"/>
              </a:ext>
            </a:extLst>
          </p:cNvPr>
          <p:cNvSpPr/>
          <p:nvPr/>
        </p:nvSpPr>
        <p:spPr>
          <a:xfrm>
            <a:off x="2188742" y="2571750"/>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AB2AF98D-3274-C74A-F788-04A930226BC6}"/>
              </a:ext>
            </a:extLst>
          </p:cNvPr>
          <p:cNvSpPr/>
          <p:nvPr/>
        </p:nvSpPr>
        <p:spPr>
          <a:xfrm>
            <a:off x="1812566" y="1981497"/>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Connector 26">
            <a:extLst>
              <a:ext uri="{FF2B5EF4-FFF2-40B4-BE49-F238E27FC236}">
                <a16:creationId xmlns:a16="http://schemas.microsoft.com/office/drawing/2014/main" id="{146A0CEC-12A5-E195-DFB1-C7A8A5FDCCA4}"/>
              </a:ext>
            </a:extLst>
          </p:cNvPr>
          <p:cNvSpPr/>
          <p:nvPr/>
        </p:nvSpPr>
        <p:spPr>
          <a:xfrm>
            <a:off x="1776997" y="2557402"/>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F1F4544A-3DCE-EF70-1116-0EE21AC49800}"/>
              </a:ext>
            </a:extLst>
          </p:cNvPr>
          <p:cNvSpPr/>
          <p:nvPr/>
        </p:nvSpPr>
        <p:spPr>
          <a:xfrm>
            <a:off x="1303963" y="2891343"/>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3100F001-EDF8-AD1E-CFE7-8E2334F11628}"/>
              </a:ext>
            </a:extLst>
          </p:cNvPr>
          <p:cNvSpPr/>
          <p:nvPr/>
        </p:nvSpPr>
        <p:spPr>
          <a:xfrm>
            <a:off x="2660279" y="2286385"/>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4D6ED4CE-853F-5A9C-4340-77B856F20341}"/>
              </a:ext>
            </a:extLst>
          </p:cNvPr>
          <p:cNvSpPr/>
          <p:nvPr/>
        </p:nvSpPr>
        <p:spPr>
          <a:xfrm>
            <a:off x="1199951" y="3674390"/>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753E2BFB-92AE-6F8D-F559-4D65E34D8A2F}"/>
              </a:ext>
            </a:extLst>
          </p:cNvPr>
          <p:cNvSpPr/>
          <p:nvPr/>
        </p:nvSpPr>
        <p:spPr>
          <a:xfrm>
            <a:off x="2347943" y="3046069"/>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circular yellow and black circle&#10;&#10;AI-generated content may be incorrect.">
            <a:extLst>
              <a:ext uri="{FF2B5EF4-FFF2-40B4-BE49-F238E27FC236}">
                <a16:creationId xmlns:a16="http://schemas.microsoft.com/office/drawing/2014/main" id="{200D90B6-28D7-7EE3-7177-380802A8D12A}"/>
              </a:ext>
            </a:extLst>
          </p:cNvPr>
          <p:cNvPicPr>
            <a:picLocks noChangeAspect="1"/>
          </p:cNvPicPr>
          <p:nvPr/>
        </p:nvPicPr>
        <p:blipFill>
          <a:blip r:embed="rId2"/>
          <a:stretch>
            <a:fillRect/>
          </a:stretch>
        </p:blipFill>
        <p:spPr>
          <a:xfrm>
            <a:off x="969157" y="1828518"/>
            <a:ext cx="2102867" cy="2102867"/>
          </a:xfrm>
          <a:prstGeom prst="rect">
            <a:avLst/>
          </a:prstGeom>
        </p:spPr>
      </p:pic>
      <p:pic>
        <p:nvPicPr>
          <p:cNvPr id="21" name="Picture 20" descr="A circular yellow and black circle&#10;&#10;AI-generated content may be incorrect.">
            <a:extLst>
              <a:ext uri="{FF2B5EF4-FFF2-40B4-BE49-F238E27FC236}">
                <a16:creationId xmlns:a16="http://schemas.microsoft.com/office/drawing/2014/main" id="{38254E02-580C-F90C-6A51-0C5227B648F6}"/>
              </a:ext>
            </a:extLst>
          </p:cNvPr>
          <p:cNvPicPr>
            <a:picLocks noChangeAspect="1"/>
          </p:cNvPicPr>
          <p:nvPr/>
        </p:nvPicPr>
        <p:blipFill>
          <a:blip r:embed="rId2"/>
          <a:stretch>
            <a:fillRect/>
          </a:stretch>
        </p:blipFill>
        <p:spPr>
          <a:xfrm rot="20524755">
            <a:off x="1429969" y="2289329"/>
            <a:ext cx="1181242" cy="1181242"/>
          </a:xfrm>
          <a:prstGeom prst="rect">
            <a:avLst/>
          </a:prstGeom>
        </p:spPr>
      </p:pic>
    </p:spTree>
    <p:extLst>
      <p:ext uri="{BB962C8B-B14F-4D97-AF65-F5344CB8AC3E}">
        <p14:creationId xmlns:p14="http://schemas.microsoft.com/office/powerpoint/2010/main" val="940725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E78BB5-554A-9476-04B9-0E505C89D6AA}"/>
              </a:ext>
            </a:extLst>
          </p:cNvPr>
          <p:cNvSpPr txBox="1">
            <a:spLocks/>
          </p:cNvSpPr>
          <p:nvPr/>
        </p:nvSpPr>
        <p:spPr>
          <a:xfrm>
            <a:off x="2039267" y="285514"/>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Final Main (Meta) Model</a:t>
            </a:r>
          </a:p>
        </p:txBody>
      </p:sp>
      <p:sp>
        <p:nvSpPr>
          <p:cNvPr id="5" name="TextBox 4">
            <a:extLst>
              <a:ext uri="{FF2B5EF4-FFF2-40B4-BE49-F238E27FC236}">
                <a16:creationId xmlns:a16="http://schemas.microsoft.com/office/drawing/2014/main" id="{DBA3584E-1704-A66E-DE84-49B8B94CAFB8}"/>
              </a:ext>
            </a:extLst>
          </p:cNvPr>
          <p:cNvSpPr txBox="1"/>
          <p:nvPr/>
        </p:nvSpPr>
        <p:spPr>
          <a:xfrm>
            <a:off x="661206" y="1671735"/>
            <a:ext cx="2609014" cy="338554"/>
          </a:xfrm>
          <a:prstGeom prst="rect">
            <a:avLst/>
          </a:prstGeom>
          <a:noFill/>
        </p:spPr>
        <p:txBody>
          <a:bodyPr wrap="square" rtlCol="0">
            <a:spAutoFit/>
          </a:bodyPr>
          <a:lstStyle/>
          <a:p>
            <a:r>
              <a:rPr lang="en-GB" sz="1600" b="1" dirty="0" err="1">
                <a:solidFill>
                  <a:srgbClr val="FBB442"/>
                </a:solidFill>
                <a:latin typeface="Work Sans" pitchFamily="2" charset="0"/>
              </a:rPr>
              <a:t>XGBoost</a:t>
            </a:r>
            <a:r>
              <a:rPr lang="en-GB" sz="1600" b="1" dirty="0">
                <a:solidFill>
                  <a:srgbClr val="FBB442"/>
                </a:solidFill>
                <a:latin typeface="Work Sans" pitchFamily="2" charset="0"/>
              </a:rPr>
              <a:t> – The Judge</a:t>
            </a:r>
          </a:p>
        </p:txBody>
      </p:sp>
      <p:sp>
        <p:nvSpPr>
          <p:cNvPr id="6" name="Text Placeholder 2">
            <a:extLst>
              <a:ext uri="{FF2B5EF4-FFF2-40B4-BE49-F238E27FC236}">
                <a16:creationId xmlns:a16="http://schemas.microsoft.com/office/drawing/2014/main" id="{CDD0CF06-B0C5-C6B7-1F02-C56792D8D159}"/>
              </a:ext>
            </a:extLst>
          </p:cNvPr>
          <p:cNvSpPr txBox="1">
            <a:spLocks/>
          </p:cNvSpPr>
          <p:nvPr/>
        </p:nvSpPr>
        <p:spPr>
          <a:xfrm>
            <a:off x="1220998" y="827011"/>
            <a:ext cx="6634734" cy="7859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rgbClr val="FBB442"/>
              </a:buClr>
              <a:buSzPct val="150000"/>
            </a:pPr>
            <a:r>
              <a:rPr lang="en-GB" dirty="0">
                <a:solidFill>
                  <a:schemeClr val="bg2"/>
                </a:solidFill>
                <a:latin typeface="Work Sans" pitchFamily="2" charset="0"/>
              </a:rPr>
              <a:t>After all predictions are made, the meta model is used combine all the results to make a final model. It is now ready for use on real test data.</a:t>
            </a:r>
          </a:p>
        </p:txBody>
      </p:sp>
      <p:pic>
        <p:nvPicPr>
          <p:cNvPr id="7" name="Graphic 6" descr="Robot with solid fill">
            <a:extLst>
              <a:ext uri="{FF2B5EF4-FFF2-40B4-BE49-F238E27FC236}">
                <a16:creationId xmlns:a16="http://schemas.microsoft.com/office/drawing/2014/main" id="{D6A307AC-F780-5239-94C9-8E0B0684D3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1073" y="1944613"/>
            <a:ext cx="2247417" cy="2247417"/>
          </a:xfrm>
          <a:prstGeom prst="rect">
            <a:avLst/>
          </a:prstGeom>
        </p:spPr>
      </p:pic>
      <p:sp>
        <p:nvSpPr>
          <p:cNvPr id="8" name="Text Placeholder 2">
            <a:extLst>
              <a:ext uri="{FF2B5EF4-FFF2-40B4-BE49-F238E27FC236}">
                <a16:creationId xmlns:a16="http://schemas.microsoft.com/office/drawing/2014/main" id="{14EB3CB4-CF69-800E-1633-15CECC08FDF4}"/>
              </a:ext>
            </a:extLst>
          </p:cNvPr>
          <p:cNvSpPr txBox="1">
            <a:spLocks/>
          </p:cNvSpPr>
          <p:nvPr/>
        </p:nvSpPr>
        <p:spPr>
          <a:xfrm>
            <a:off x="725510" y="2069086"/>
            <a:ext cx="5577540" cy="2327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Fast enough to train on many stacked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Weighs stronger &amp; weaker models differently</a:t>
            </a:r>
          </a:p>
          <a:p>
            <a:pPr>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Combines in a smart way, not just averaging</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an experienced judge that listens to all witnesses</a:t>
            </a:r>
          </a:p>
          <a:p>
            <a:pPr lvl="1">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7" name="TextBox 16">
            <a:extLst>
              <a:ext uri="{FF2B5EF4-FFF2-40B4-BE49-F238E27FC236}">
                <a16:creationId xmlns:a16="http://schemas.microsoft.com/office/drawing/2014/main" id="{4F65780E-4208-671D-7EA0-89CCD4691E2F}"/>
              </a:ext>
            </a:extLst>
          </p:cNvPr>
          <p:cNvSpPr txBox="1"/>
          <p:nvPr/>
        </p:nvSpPr>
        <p:spPr>
          <a:xfrm>
            <a:off x="1076559" y="3657454"/>
            <a:ext cx="3909848" cy="646331"/>
          </a:xfrm>
          <a:prstGeom prst="rect">
            <a:avLst/>
          </a:prstGeom>
          <a:noFill/>
        </p:spPr>
        <p:txBody>
          <a:bodyPr wrap="square">
            <a:spAutoFit/>
          </a:bodyPr>
          <a:lstStyle/>
          <a:p>
            <a:pPr marL="285750" lvl="3" indent="-285750">
              <a:buClr>
                <a:schemeClr val="bg2"/>
              </a:buClr>
              <a:buSzPct val="85000"/>
              <a:buFont typeface="Courier New" panose="02070309020205020404" pitchFamily="49" charset="0"/>
              <a:buChar char="o"/>
            </a:pPr>
            <a:r>
              <a:rPr lang="en-GB" dirty="0">
                <a:solidFill>
                  <a:schemeClr val="bg2"/>
                </a:solidFill>
                <a:latin typeface="Work Sans" pitchFamily="2" charset="0"/>
              </a:rPr>
              <a:t>Who is more reliable in each situation</a:t>
            </a:r>
          </a:p>
          <a:p>
            <a:pPr marL="171450" lvl="3" indent="-171450">
              <a:buClr>
                <a:schemeClr val="bg2"/>
              </a:buClr>
              <a:buSzPct val="85000"/>
              <a:buFont typeface="Courier New" panose="02070309020205020404" pitchFamily="49" charset="0"/>
              <a:buChar char="o"/>
            </a:pPr>
            <a:endParaRPr lang="en-GB" sz="800" dirty="0">
              <a:solidFill>
                <a:schemeClr val="bg2"/>
              </a:solidFill>
              <a:latin typeface="Work Sans" pitchFamily="2" charset="0"/>
            </a:endParaRPr>
          </a:p>
          <a:p>
            <a:pPr marL="285750" indent="-285750">
              <a:buClr>
                <a:schemeClr val="bg2"/>
              </a:buClr>
              <a:buSzPct val="85000"/>
              <a:buFont typeface="Courier New" panose="02070309020205020404" pitchFamily="49" charset="0"/>
              <a:buChar char="o"/>
            </a:pPr>
            <a:r>
              <a:rPr lang="en-GB" dirty="0">
                <a:solidFill>
                  <a:schemeClr val="bg2"/>
                </a:solidFill>
                <a:latin typeface="Work Sans" pitchFamily="2" charset="0"/>
              </a:rPr>
              <a:t>When to give more weight to specialist</a:t>
            </a:r>
          </a:p>
        </p:txBody>
      </p:sp>
    </p:spTree>
    <p:extLst>
      <p:ext uri="{BB962C8B-B14F-4D97-AF65-F5344CB8AC3E}">
        <p14:creationId xmlns:p14="http://schemas.microsoft.com/office/powerpoint/2010/main" val="2301306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F0C9FB-180C-6A2E-8B67-FC50F9528542}"/>
              </a:ext>
            </a:extLst>
          </p:cNvPr>
          <p:cNvSpPr txBox="1">
            <a:spLocks/>
          </p:cNvSpPr>
          <p:nvPr/>
        </p:nvSpPr>
        <p:spPr>
          <a:xfrm>
            <a:off x="1160338" y="270471"/>
            <a:ext cx="66972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600" dirty="0"/>
              <a:t>Base Models - Fine Tuning</a:t>
            </a:r>
          </a:p>
        </p:txBody>
      </p:sp>
      <p:sp>
        <p:nvSpPr>
          <p:cNvPr id="4" name="Text Placeholder 2">
            <a:extLst>
              <a:ext uri="{FF2B5EF4-FFF2-40B4-BE49-F238E27FC236}">
                <a16:creationId xmlns:a16="http://schemas.microsoft.com/office/drawing/2014/main" id="{C9376B44-1679-569C-9AE7-B1FD78E7FC08}"/>
              </a:ext>
            </a:extLst>
          </p:cNvPr>
          <p:cNvSpPr txBox="1">
            <a:spLocks/>
          </p:cNvSpPr>
          <p:nvPr/>
        </p:nvSpPr>
        <p:spPr>
          <a:xfrm>
            <a:off x="1420999" y="702391"/>
            <a:ext cx="6468070" cy="4818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rgbClr val="FBB442"/>
              </a:buClr>
              <a:buSzPct val="150000"/>
            </a:pPr>
            <a:r>
              <a:rPr lang="en-GB" dirty="0">
                <a:solidFill>
                  <a:schemeClr val="bg2"/>
                </a:solidFill>
                <a:latin typeface="Work Sans" pitchFamily="2" charset="0"/>
              </a:rPr>
              <a:t>To improve the </a:t>
            </a:r>
            <a:r>
              <a:rPr lang="en-GB" b="1" dirty="0">
                <a:solidFill>
                  <a:schemeClr val="bg2"/>
                </a:solidFill>
                <a:latin typeface="Work Sans" pitchFamily="2" charset="0"/>
              </a:rPr>
              <a:t>RMSE</a:t>
            </a:r>
            <a:r>
              <a:rPr lang="en-GB" dirty="0">
                <a:solidFill>
                  <a:schemeClr val="bg2"/>
                </a:solidFill>
                <a:latin typeface="Work Sans" pitchFamily="2" charset="0"/>
              </a:rPr>
              <a:t> further, we fine tuned each of our base models</a:t>
            </a:r>
          </a:p>
        </p:txBody>
      </p:sp>
      <p:graphicFrame>
        <p:nvGraphicFramePr>
          <p:cNvPr id="5" name="Google Shape;674;p43">
            <a:extLst>
              <a:ext uri="{FF2B5EF4-FFF2-40B4-BE49-F238E27FC236}">
                <a16:creationId xmlns:a16="http://schemas.microsoft.com/office/drawing/2014/main" id="{84BC6FDE-5807-E740-90CD-D05DE7EF63B3}"/>
              </a:ext>
            </a:extLst>
          </p:cNvPr>
          <p:cNvGraphicFramePr/>
          <p:nvPr>
            <p:extLst>
              <p:ext uri="{D42A27DB-BD31-4B8C-83A1-F6EECF244321}">
                <p14:modId xmlns:p14="http://schemas.microsoft.com/office/powerpoint/2010/main" val="84361145"/>
              </p:ext>
            </p:extLst>
          </p:nvPr>
        </p:nvGraphicFramePr>
        <p:xfrm>
          <a:off x="3140987" y="1184217"/>
          <a:ext cx="3106662" cy="220971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0000"/>
                    </a:ext>
                  </a:extLst>
                </a:gridCol>
                <a:gridCol w="1527003">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Before Tuning</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After Tuning</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9C9531FB-03B5-7720-C702-09B78225FEEA}"/>
              </a:ext>
            </a:extLst>
          </p:cNvPr>
          <p:cNvGraphicFramePr>
            <a:graphicFrameLocks noGrp="1"/>
          </p:cNvGraphicFramePr>
          <p:nvPr>
            <p:extLst>
              <p:ext uri="{D42A27DB-BD31-4B8C-83A1-F6EECF244321}">
                <p14:modId xmlns:p14="http://schemas.microsoft.com/office/powerpoint/2010/main" val="2768923993"/>
              </p:ext>
            </p:extLst>
          </p:nvPr>
        </p:nvGraphicFramePr>
        <p:xfrm>
          <a:off x="1038809" y="1184217"/>
          <a:ext cx="2096266" cy="220971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75612871"/>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Base Model</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668246060"/>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542309251"/>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039291403"/>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94307398"/>
                  </a:ext>
                </a:extLst>
              </a:tr>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97855492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21727581"/>
                  </a:ext>
                </a:extLst>
              </a:tr>
            </a:tbl>
          </a:graphicData>
        </a:graphic>
      </p:graphicFrame>
      <p:graphicFrame>
        <p:nvGraphicFramePr>
          <p:cNvPr id="7" name="Table 6">
            <a:extLst>
              <a:ext uri="{FF2B5EF4-FFF2-40B4-BE49-F238E27FC236}">
                <a16:creationId xmlns:a16="http://schemas.microsoft.com/office/drawing/2014/main" id="{B5B8BCBD-186E-A100-2AA2-5616A25A1913}"/>
              </a:ext>
            </a:extLst>
          </p:cNvPr>
          <p:cNvGraphicFramePr>
            <a:graphicFrameLocks noGrp="1"/>
          </p:cNvGraphicFramePr>
          <p:nvPr>
            <p:extLst>
              <p:ext uri="{D42A27DB-BD31-4B8C-83A1-F6EECF244321}">
                <p14:modId xmlns:p14="http://schemas.microsoft.com/office/powerpoint/2010/main" val="3385762279"/>
              </p:ext>
            </p:extLst>
          </p:nvPr>
        </p:nvGraphicFramePr>
        <p:xfrm>
          <a:off x="3140987" y="3393927"/>
          <a:ext cx="3106662" cy="67050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838932975"/>
                    </a:ext>
                  </a:extLst>
                </a:gridCol>
                <a:gridCol w="1527003">
                  <a:extLst>
                    <a:ext uri="{9D8B030D-6E8A-4147-A177-3AD203B41FA5}">
                      <a16:colId xmlns:a16="http://schemas.microsoft.com/office/drawing/2014/main" val="1994298294"/>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1362518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71829407"/>
                  </a:ext>
                </a:extLst>
              </a:tr>
            </a:tbl>
          </a:graphicData>
        </a:graphic>
      </p:graphicFrame>
      <p:graphicFrame>
        <p:nvGraphicFramePr>
          <p:cNvPr id="8" name="Table 7">
            <a:extLst>
              <a:ext uri="{FF2B5EF4-FFF2-40B4-BE49-F238E27FC236}">
                <a16:creationId xmlns:a16="http://schemas.microsoft.com/office/drawing/2014/main" id="{8D42774F-66D9-7B27-CE22-EBE76365050D}"/>
              </a:ext>
            </a:extLst>
          </p:cNvPr>
          <p:cNvGraphicFramePr>
            <a:graphicFrameLocks noGrp="1"/>
          </p:cNvGraphicFramePr>
          <p:nvPr>
            <p:extLst>
              <p:ext uri="{D42A27DB-BD31-4B8C-83A1-F6EECF244321}">
                <p14:modId xmlns:p14="http://schemas.microsoft.com/office/powerpoint/2010/main" val="3345440327"/>
              </p:ext>
            </p:extLst>
          </p:nvPr>
        </p:nvGraphicFramePr>
        <p:xfrm>
          <a:off x="3140987" y="4066323"/>
          <a:ext cx="3106662" cy="67050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838932975"/>
                    </a:ext>
                  </a:extLst>
                </a:gridCol>
                <a:gridCol w="1527003">
                  <a:extLst>
                    <a:ext uri="{9D8B030D-6E8A-4147-A177-3AD203B41FA5}">
                      <a16:colId xmlns:a16="http://schemas.microsoft.com/office/drawing/2014/main" val="1994298294"/>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1362518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71829407"/>
                  </a:ext>
                </a:extLst>
              </a:tr>
            </a:tbl>
          </a:graphicData>
        </a:graphic>
      </p:graphicFrame>
      <p:graphicFrame>
        <p:nvGraphicFramePr>
          <p:cNvPr id="9" name="Table 8">
            <a:extLst>
              <a:ext uri="{FF2B5EF4-FFF2-40B4-BE49-F238E27FC236}">
                <a16:creationId xmlns:a16="http://schemas.microsoft.com/office/drawing/2014/main" id="{3C56E237-FF65-F158-6D10-EF96F34DCABD}"/>
              </a:ext>
            </a:extLst>
          </p:cNvPr>
          <p:cNvGraphicFramePr>
            <a:graphicFrameLocks noGrp="1"/>
          </p:cNvGraphicFramePr>
          <p:nvPr>
            <p:extLst>
              <p:ext uri="{D42A27DB-BD31-4B8C-83A1-F6EECF244321}">
                <p14:modId xmlns:p14="http://schemas.microsoft.com/office/powerpoint/2010/main" val="3354638900"/>
              </p:ext>
            </p:extLst>
          </p:nvPr>
        </p:nvGraphicFramePr>
        <p:xfrm>
          <a:off x="1038809" y="3393927"/>
          <a:ext cx="2096266" cy="67050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62776566"/>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91147067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2610765"/>
                  </a:ext>
                </a:extLst>
              </a:tr>
            </a:tbl>
          </a:graphicData>
        </a:graphic>
      </p:graphicFrame>
      <p:graphicFrame>
        <p:nvGraphicFramePr>
          <p:cNvPr id="10" name="Table 9">
            <a:extLst>
              <a:ext uri="{FF2B5EF4-FFF2-40B4-BE49-F238E27FC236}">
                <a16:creationId xmlns:a16="http://schemas.microsoft.com/office/drawing/2014/main" id="{F373C043-07DD-C405-0298-CD5676A82A17}"/>
              </a:ext>
            </a:extLst>
          </p:cNvPr>
          <p:cNvGraphicFramePr>
            <a:graphicFrameLocks noGrp="1"/>
          </p:cNvGraphicFramePr>
          <p:nvPr>
            <p:extLst>
              <p:ext uri="{D42A27DB-BD31-4B8C-83A1-F6EECF244321}">
                <p14:modId xmlns:p14="http://schemas.microsoft.com/office/powerpoint/2010/main" val="3478127780"/>
              </p:ext>
            </p:extLst>
          </p:nvPr>
        </p:nvGraphicFramePr>
        <p:xfrm>
          <a:off x="1038809" y="4066323"/>
          <a:ext cx="2096266" cy="67050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62776566"/>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91147067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2610765"/>
                  </a:ext>
                </a:extLst>
              </a:tr>
            </a:tbl>
          </a:graphicData>
        </a:graphic>
      </p:graphicFrame>
      <p:sp>
        <p:nvSpPr>
          <p:cNvPr id="12" name="TextBox 11">
            <a:extLst>
              <a:ext uri="{FF2B5EF4-FFF2-40B4-BE49-F238E27FC236}">
                <a16:creationId xmlns:a16="http://schemas.microsoft.com/office/drawing/2014/main" id="{74D8F788-EFA1-01E2-6495-9A00799EB953}"/>
              </a:ext>
            </a:extLst>
          </p:cNvPr>
          <p:cNvSpPr txBox="1"/>
          <p:nvPr/>
        </p:nvSpPr>
        <p:spPr>
          <a:xfrm>
            <a:off x="3628023" y="1610759"/>
            <a:ext cx="693683" cy="323165"/>
          </a:xfrm>
          <a:prstGeom prst="rect">
            <a:avLst/>
          </a:prstGeom>
          <a:noFill/>
        </p:spPr>
        <p:txBody>
          <a:bodyPr wrap="square" rtlCol="0">
            <a:spAutoFit/>
          </a:bodyPr>
          <a:lstStyle/>
          <a:p>
            <a:r>
              <a:rPr lang="en-GB" sz="1500" dirty="0">
                <a:solidFill>
                  <a:schemeClr val="bg2"/>
                </a:solidFill>
                <a:latin typeface="Work Sans" pitchFamily="2" charset="0"/>
              </a:rPr>
              <a:t>32.57</a:t>
            </a:r>
          </a:p>
        </p:txBody>
      </p:sp>
      <p:sp>
        <p:nvSpPr>
          <p:cNvPr id="13" name="TextBox 12">
            <a:extLst>
              <a:ext uri="{FF2B5EF4-FFF2-40B4-BE49-F238E27FC236}">
                <a16:creationId xmlns:a16="http://schemas.microsoft.com/office/drawing/2014/main" id="{C1A491B9-5A8E-293F-8DD0-D7BD8621E6BB}"/>
              </a:ext>
            </a:extLst>
          </p:cNvPr>
          <p:cNvSpPr txBox="1"/>
          <p:nvPr/>
        </p:nvSpPr>
        <p:spPr>
          <a:xfrm>
            <a:off x="3622111" y="1987241"/>
            <a:ext cx="693683" cy="323165"/>
          </a:xfrm>
          <a:prstGeom prst="rect">
            <a:avLst/>
          </a:prstGeom>
          <a:noFill/>
        </p:spPr>
        <p:txBody>
          <a:bodyPr wrap="square" rtlCol="0">
            <a:spAutoFit/>
          </a:bodyPr>
          <a:lstStyle/>
          <a:p>
            <a:r>
              <a:rPr lang="en-GB" sz="1500" dirty="0">
                <a:solidFill>
                  <a:schemeClr val="bg2"/>
                </a:solidFill>
                <a:latin typeface="Work Sans" pitchFamily="2" charset="0"/>
              </a:rPr>
              <a:t>32.95</a:t>
            </a:r>
          </a:p>
        </p:txBody>
      </p:sp>
      <p:sp>
        <p:nvSpPr>
          <p:cNvPr id="14" name="TextBox 13">
            <a:extLst>
              <a:ext uri="{FF2B5EF4-FFF2-40B4-BE49-F238E27FC236}">
                <a16:creationId xmlns:a16="http://schemas.microsoft.com/office/drawing/2014/main" id="{0A8961FD-93B0-B51F-A540-B43A410968E4}"/>
              </a:ext>
            </a:extLst>
          </p:cNvPr>
          <p:cNvSpPr txBox="1"/>
          <p:nvPr/>
        </p:nvSpPr>
        <p:spPr>
          <a:xfrm>
            <a:off x="3625207" y="2369535"/>
            <a:ext cx="693683" cy="323165"/>
          </a:xfrm>
          <a:prstGeom prst="rect">
            <a:avLst/>
          </a:prstGeom>
          <a:noFill/>
        </p:spPr>
        <p:txBody>
          <a:bodyPr wrap="square" rtlCol="0">
            <a:spAutoFit/>
          </a:bodyPr>
          <a:lstStyle/>
          <a:p>
            <a:r>
              <a:rPr lang="en-GB" sz="1500" dirty="0">
                <a:solidFill>
                  <a:schemeClr val="bg2"/>
                </a:solidFill>
                <a:latin typeface="Work Sans" pitchFamily="2" charset="0"/>
              </a:rPr>
              <a:t>32.98</a:t>
            </a:r>
          </a:p>
        </p:txBody>
      </p:sp>
      <p:sp>
        <p:nvSpPr>
          <p:cNvPr id="15" name="TextBox 14">
            <a:extLst>
              <a:ext uri="{FF2B5EF4-FFF2-40B4-BE49-F238E27FC236}">
                <a16:creationId xmlns:a16="http://schemas.microsoft.com/office/drawing/2014/main" id="{6C1A81C6-9615-67D3-DD31-A345FEC03729}"/>
              </a:ext>
            </a:extLst>
          </p:cNvPr>
          <p:cNvSpPr txBox="1"/>
          <p:nvPr/>
        </p:nvSpPr>
        <p:spPr>
          <a:xfrm>
            <a:off x="3622111" y="2727933"/>
            <a:ext cx="693683" cy="323165"/>
          </a:xfrm>
          <a:prstGeom prst="rect">
            <a:avLst/>
          </a:prstGeom>
          <a:noFill/>
        </p:spPr>
        <p:txBody>
          <a:bodyPr wrap="square" rtlCol="0">
            <a:spAutoFit/>
          </a:bodyPr>
          <a:lstStyle/>
          <a:p>
            <a:r>
              <a:rPr lang="en-GB" sz="1500" dirty="0">
                <a:solidFill>
                  <a:schemeClr val="bg2"/>
                </a:solidFill>
                <a:latin typeface="Work Sans" pitchFamily="2" charset="0"/>
              </a:rPr>
              <a:t>31.03</a:t>
            </a:r>
          </a:p>
        </p:txBody>
      </p:sp>
      <p:sp>
        <p:nvSpPr>
          <p:cNvPr id="16" name="TextBox 15">
            <a:extLst>
              <a:ext uri="{FF2B5EF4-FFF2-40B4-BE49-F238E27FC236}">
                <a16:creationId xmlns:a16="http://schemas.microsoft.com/office/drawing/2014/main" id="{F7E2FA76-EC40-50A4-AFC5-6AF5DADC5F74}"/>
              </a:ext>
            </a:extLst>
          </p:cNvPr>
          <p:cNvSpPr txBox="1"/>
          <p:nvPr/>
        </p:nvSpPr>
        <p:spPr>
          <a:xfrm>
            <a:off x="3622111" y="3060106"/>
            <a:ext cx="693683" cy="323165"/>
          </a:xfrm>
          <a:prstGeom prst="rect">
            <a:avLst/>
          </a:prstGeom>
          <a:noFill/>
        </p:spPr>
        <p:txBody>
          <a:bodyPr wrap="square" rtlCol="0">
            <a:spAutoFit/>
          </a:bodyPr>
          <a:lstStyle/>
          <a:p>
            <a:r>
              <a:rPr lang="en-GB" sz="1500" dirty="0">
                <a:solidFill>
                  <a:schemeClr val="bg2"/>
                </a:solidFill>
                <a:latin typeface="Work Sans" pitchFamily="2" charset="0"/>
              </a:rPr>
              <a:t>35.91</a:t>
            </a:r>
          </a:p>
        </p:txBody>
      </p:sp>
      <p:sp>
        <p:nvSpPr>
          <p:cNvPr id="17" name="TextBox 16">
            <a:extLst>
              <a:ext uri="{FF2B5EF4-FFF2-40B4-BE49-F238E27FC236}">
                <a16:creationId xmlns:a16="http://schemas.microsoft.com/office/drawing/2014/main" id="{9DAE367F-30CE-2074-5840-55DEAC619A04}"/>
              </a:ext>
            </a:extLst>
          </p:cNvPr>
          <p:cNvSpPr txBox="1"/>
          <p:nvPr/>
        </p:nvSpPr>
        <p:spPr>
          <a:xfrm>
            <a:off x="3613646" y="3405543"/>
            <a:ext cx="693683" cy="323165"/>
          </a:xfrm>
          <a:prstGeom prst="rect">
            <a:avLst/>
          </a:prstGeom>
          <a:noFill/>
        </p:spPr>
        <p:txBody>
          <a:bodyPr wrap="square" rtlCol="0">
            <a:spAutoFit/>
          </a:bodyPr>
          <a:lstStyle/>
          <a:p>
            <a:r>
              <a:rPr lang="en-GB" sz="1500" dirty="0">
                <a:solidFill>
                  <a:schemeClr val="bg2"/>
                </a:solidFill>
                <a:latin typeface="Work Sans" pitchFamily="2" charset="0"/>
              </a:rPr>
              <a:t>34.13</a:t>
            </a:r>
          </a:p>
        </p:txBody>
      </p:sp>
      <p:sp>
        <p:nvSpPr>
          <p:cNvPr id="18" name="TextBox 17">
            <a:extLst>
              <a:ext uri="{FF2B5EF4-FFF2-40B4-BE49-F238E27FC236}">
                <a16:creationId xmlns:a16="http://schemas.microsoft.com/office/drawing/2014/main" id="{FD0CBE26-8994-C800-33FB-CA8F1FCCADB2}"/>
              </a:ext>
            </a:extLst>
          </p:cNvPr>
          <p:cNvSpPr txBox="1"/>
          <p:nvPr/>
        </p:nvSpPr>
        <p:spPr>
          <a:xfrm>
            <a:off x="3622111" y="3736690"/>
            <a:ext cx="693683" cy="323165"/>
          </a:xfrm>
          <a:prstGeom prst="rect">
            <a:avLst/>
          </a:prstGeom>
          <a:noFill/>
        </p:spPr>
        <p:txBody>
          <a:bodyPr wrap="square" rtlCol="0">
            <a:spAutoFit/>
          </a:bodyPr>
          <a:lstStyle/>
          <a:p>
            <a:r>
              <a:rPr lang="en-GB" sz="1500" dirty="0">
                <a:solidFill>
                  <a:schemeClr val="bg2"/>
                </a:solidFill>
                <a:latin typeface="Work Sans" pitchFamily="2" charset="0"/>
              </a:rPr>
              <a:t>33.78</a:t>
            </a:r>
          </a:p>
        </p:txBody>
      </p:sp>
      <p:sp>
        <p:nvSpPr>
          <p:cNvPr id="19" name="TextBox 18">
            <a:extLst>
              <a:ext uri="{FF2B5EF4-FFF2-40B4-BE49-F238E27FC236}">
                <a16:creationId xmlns:a16="http://schemas.microsoft.com/office/drawing/2014/main" id="{CAC3E40E-0962-288D-A366-CC279A0BDF68}"/>
              </a:ext>
            </a:extLst>
          </p:cNvPr>
          <p:cNvSpPr txBox="1"/>
          <p:nvPr/>
        </p:nvSpPr>
        <p:spPr>
          <a:xfrm>
            <a:off x="3622111" y="4077939"/>
            <a:ext cx="693683" cy="323165"/>
          </a:xfrm>
          <a:prstGeom prst="rect">
            <a:avLst/>
          </a:prstGeom>
          <a:noFill/>
        </p:spPr>
        <p:txBody>
          <a:bodyPr wrap="square" rtlCol="0">
            <a:spAutoFit/>
          </a:bodyPr>
          <a:lstStyle/>
          <a:p>
            <a:r>
              <a:rPr lang="en-GB" sz="1500" dirty="0">
                <a:solidFill>
                  <a:schemeClr val="bg2"/>
                </a:solidFill>
                <a:latin typeface="Work Sans" pitchFamily="2" charset="0"/>
              </a:rPr>
              <a:t>35.27</a:t>
            </a:r>
          </a:p>
        </p:txBody>
      </p:sp>
      <p:sp>
        <p:nvSpPr>
          <p:cNvPr id="20" name="TextBox 19">
            <a:extLst>
              <a:ext uri="{FF2B5EF4-FFF2-40B4-BE49-F238E27FC236}">
                <a16:creationId xmlns:a16="http://schemas.microsoft.com/office/drawing/2014/main" id="{72E883B8-0577-FCC8-DE59-D2B1BCCC57D5}"/>
              </a:ext>
            </a:extLst>
          </p:cNvPr>
          <p:cNvSpPr txBox="1"/>
          <p:nvPr/>
        </p:nvSpPr>
        <p:spPr>
          <a:xfrm>
            <a:off x="3613647" y="4414616"/>
            <a:ext cx="702148" cy="323165"/>
          </a:xfrm>
          <a:prstGeom prst="rect">
            <a:avLst/>
          </a:prstGeom>
          <a:noFill/>
        </p:spPr>
        <p:txBody>
          <a:bodyPr wrap="square" rtlCol="0">
            <a:spAutoFit/>
          </a:bodyPr>
          <a:lstStyle/>
          <a:p>
            <a:r>
              <a:rPr lang="en-GB" sz="1500" dirty="0">
                <a:solidFill>
                  <a:schemeClr val="bg2"/>
                </a:solidFill>
                <a:latin typeface="Work Sans" pitchFamily="2" charset="0"/>
              </a:rPr>
              <a:t>34.93</a:t>
            </a:r>
          </a:p>
        </p:txBody>
      </p:sp>
      <p:graphicFrame>
        <p:nvGraphicFramePr>
          <p:cNvPr id="21" name="Table 20">
            <a:extLst>
              <a:ext uri="{FF2B5EF4-FFF2-40B4-BE49-F238E27FC236}">
                <a16:creationId xmlns:a16="http://schemas.microsoft.com/office/drawing/2014/main" id="{F0AE42AE-A1D9-F615-47DD-31FA2CC1B1B9}"/>
              </a:ext>
            </a:extLst>
          </p:cNvPr>
          <p:cNvGraphicFramePr>
            <a:graphicFrameLocks noGrp="1"/>
          </p:cNvGraphicFramePr>
          <p:nvPr>
            <p:extLst>
              <p:ext uri="{D42A27DB-BD31-4B8C-83A1-F6EECF244321}">
                <p14:modId xmlns:p14="http://schemas.microsoft.com/office/powerpoint/2010/main" val="2688754886"/>
              </p:ext>
            </p:extLst>
          </p:nvPr>
        </p:nvGraphicFramePr>
        <p:xfrm>
          <a:off x="6250809" y="1184217"/>
          <a:ext cx="1527003" cy="220971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63835906"/>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Improvement</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83517592"/>
                  </a:ext>
                </a:extLst>
              </a:tr>
              <a:tr h="381000">
                <a:tc>
                  <a:txBody>
                    <a:bodyPr/>
                    <a:lstStyle/>
                    <a:p>
                      <a:pPr marL="0" lvl="0" indent="0" algn="ctr" rtl="0">
                        <a:spcBef>
                          <a:spcPts val="0"/>
                        </a:spcBef>
                        <a:spcAft>
                          <a:spcPts val="0"/>
                        </a:spcAft>
                        <a:buNone/>
                      </a:pPr>
                      <a:endParaRPr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53070910"/>
                  </a:ext>
                </a:extLst>
              </a:tr>
              <a:tr h="381000">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48751575"/>
                  </a:ext>
                </a:extLst>
              </a:tr>
              <a:tr h="381000">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20604496"/>
                  </a:ext>
                </a:extLst>
              </a:tr>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209356489"/>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524784827"/>
                  </a:ext>
                </a:extLst>
              </a:tr>
            </a:tbl>
          </a:graphicData>
        </a:graphic>
      </p:graphicFrame>
      <p:graphicFrame>
        <p:nvGraphicFramePr>
          <p:cNvPr id="22" name="Table 21">
            <a:extLst>
              <a:ext uri="{FF2B5EF4-FFF2-40B4-BE49-F238E27FC236}">
                <a16:creationId xmlns:a16="http://schemas.microsoft.com/office/drawing/2014/main" id="{49F84E4D-EBE9-6ECD-6C59-6F34517C6B24}"/>
              </a:ext>
            </a:extLst>
          </p:cNvPr>
          <p:cNvGraphicFramePr>
            <a:graphicFrameLocks noGrp="1"/>
          </p:cNvGraphicFramePr>
          <p:nvPr>
            <p:extLst>
              <p:ext uri="{D42A27DB-BD31-4B8C-83A1-F6EECF244321}">
                <p14:modId xmlns:p14="http://schemas.microsoft.com/office/powerpoint/2010/main" val="1940894983"/>
              </p:ext>
            </p:extLst>
          </p:nvPr>
        </p:nvGraphicFramePr>
        <p:xfrm>
          <a:off x="6250809" y="3389355"/>
          <a:ext cx="1527003" cy="67050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886757379"/>
                    </a:ext>
                  </a:extLst>
                </a:gridCol>
              </a:tblGrid>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27218886"/>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339842507"/>
                  </a:ext>
                </a:extLst>
              </a:tr>
            </a:tbl>
          </a:graphicData>
        </a:graphic>
      </p:graphicFrame>
      <p:graphicFrame>
        <p:nvGraphicFramePr>
          <p:cNvPr id="23" name="Table 22">
            <a:extLst>
              <a:ext uri="{FF2B5EF4-FFF2-40B4-BE49-F238E27FC236}">
                <a16:creationId xmlns:a16="http://schemas.microsoft.com/office/drawing/2014/main" id="{1DD5324F-34E0-940F-C2B0-363EA6964C5B}"/>
              </a:ext>
            </a:extLst>
          </p:cNvPr>
          <p:cNvGraphicFramePr>
            <a:graphicFrameLocks noGrp="1"/>
          </p:cNvGraphicFramePr>
          <p:nvPr>
            <p:extLst>
              <p:ext uri="{D42A27DB-BD31-4B8C-83A1-F6EECF244321}">
                <p14:modId xmlns:p14="http://schemas.microsoft.com/office/powerpoint/2010/main" val="980968664"/>
              </p:ext>
            </p:extLst>
          </p:nvPr>
        </p:nvGraphicFramePr>
        <p:xfrm>
          <a:off x="6250809" y="4066323"/>
          <a:ext cx="1527003" cy="67050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886757379"/>
                    </a:ext>
                  </a:extLst>
                </a:gridCol>
              </a:tblGrid>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27218886"/>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339842507"/>
                  </a:ext>
                </a:extLst>
              </a:tr>
            </a:tbl>
          </a:graphicData>
        </a:graphic>
      </p:graphicFrame>
      <p:sp>
        <p:nvSpPr>
          <p:cNvPr id="24" name="TextBox 23">
            <a:extLst>
              <a:ext uri="{FF2B5EF4-FFF2-40B4-BE49-F238E27FC236}">
                <a16:creationId xmlns:a16="http://schemas.microsoft.com/office/drawing/2014/main" id="{520177A7-EA8E-D7B3-9766-DA7CBFB59C9A}"/>
              </a:ext>
            </a:extLst>
          </p:cNvPr>
          <p:cNvSpPr txBox="1"/>
          <p:nvPr/>
        </p:nvSpPr>
        <p:spPr>
          <a:xfrm>
            <a:off x="5167186" y="1610759"/>
            <a:ext cx="693683" cy="323165"/>
          </a:xfrm>
          <a:prstGeom prst="rect">
            <a:avLst/>
          </a:prstGeom>
          <a:noFill/>
        </p:spPr>
        <p:txBody>
          <a:bodyPr wrap="square" rtlCol="0">
            <a:spAutoFit/>
          </a:bodyPr>
          <a:lstStyle/>
          <a:p>
            <a:r>
              <a:rPr lang="en-GB" sz="1500" dirty="0">
                <a:solidFill>
                  <a:schemeClr val="bg2"/>
                </a:solidFill>
                <a:latin typeface="Work Sans" pitchFamily="2" charset="0"/>
              </a:rPr>
              <a:t>32.57</a:t>
            </a:r>
          </a:p>
        </p:txBody>
      </p:sp>
      <p:sp>
        <p:nvSpPr>
          <p:cNvPr id="25" name="TextBox 24">
            <a:extLst>
              <a:ext uri="{FF2B5EF4-FFF2-40B4-BE49-F238E27FC236}">
                <a16:creationId xmlns:a16="http://schemas.microsoft.com/office/drawing/2014/main" id="{FD279E66-D662-D202-77EF-B93FC3866D9D}"/>
              </a:ext>
            </a:extLst>
          </p:cNvPr>
          <p:cNvSpPr txBox="1"/>
          <p:nvPr/>
        </p:nvSpPr>
        <p:spPr>
          <a:xfrm>
            <a:off x="5161274" y="1987241"/>
            <a:ext cx="693683" cy="323165"/>
          </a:xfrm>
          <a:prstGeom prst="rect">
            <a:avLst/>
          </a:prstGeom>
          <a:noFill/>
        </p:spPr>
        <p:txBody>
          <a:bodyPr wrap="square" rtlCol="0">
            <a:spAutoFit/>
          </a:bodyPr>
          <a:lstStyle/>
          <a:p>
            <a:r>
              <a:rPr lang="en-GB" sz="1500" dirty="0">
                <a:solidFill>
                  <a:schemeClr val="bg2"/>
                </a:solidFill>
                <a:latin typeface="Work Sans" pitchFamily="2" charset="0"/>
              </a:rPr>
              <a:t>32.32</a:t>
            </a:r>
          </a:p>
        </p:txBody>
      </p:sp>
      <p:sp>
        <p:nvSpPr>
          <p:cNvPr id="26" name="TextBox 25">
            <a:extLst>
              <a:ext uri="{FF2B5EF4-FFF2-40B4-BE49-F238E27FC236}">
                <a16:creationId xmlns:a16="http://schemas.microsoft.com/office/drawing/2014/main" id="{62574C9F-E60A-487E-D82A-4D044114BB7E}"/>
              </a:ext>
            </a:extLst>
          </p:cNvPr>
          <p:cNvSpPr txBox="1"/>
          <p:nvPr/>
        </p:nvSpPr>
        <p:spPr>
          <a:xfrm>
            <a:off x="5164370" y="2369535"/>
            <a:ext cx="693683" cy="323165"/>
          </a:xfrm>
          <a:prstGeom prst="rect">
            <a:avLst/>
          </a:prstGeom>
          <a:noFill/>
        </p:spPr>
        <p:txBody>
          <a:bodyPr wrap="square" rtlCol="0">
            <a:spAutoFit/>
          </a:bodyPr>
          <a:lstStyle/>
          <a:p>
            <a:r>
              <a:rPr lang="en-GB" sz="1500" dirty="0">
                <a:solidFill>
                  <a:schemeClr val="bg2"/>
                </a:solidFill>
                <a:latin typeface="Work Sans" pitchFamily="2" charset="0"/>
              </a:rPr>
              <a:t>32.49</a:t>
            </a:r>
          </a:p>
        </p:txBody>
      </p:sp>
      <p:sp>
        <p:nvSpPr>
          <p:cNvPr id="27" name="TextBox 26">
            <a:extLst>
              <a:ext uri="{FF2B5EF4-FFF2-40B4-BE49-F238E27FC236}">
                <a16:creationId xmlns:a16="http://schemas.microsoft.com/office/drawing/2014/main" id="{35754435-83AC-6817-D100-BF9872BED50B}"/>
              </a:ext>
            </a:extLst>
          </p:cNvPr>
          <p:cNvSpPr txBox="1"/>
          <p:nvPr/>
        </p:nvSpPr>
        <p:spPr>
          <a:xfrm>
            <a:off x="5161274" y="2727933"/>
            <a:ext cx="693683" cy="323165"/>
          </a:xfrm>
          <a:prstGeom prst="rect">
            <a:avLst/>
          </a:prstGeom>
          <a:noFill/>
        </p:spPr>
        <p:txBody>
          <a:bodyPr wrap="square" rtlCol="0">
            <a:spAutoFit/>
          </a:bodyPr>
          <a:lstStyle/>
          <a:p>
            <a:r>
              <a:rPr lang="en-GB" sz="1500" dirty="0">
                <a:solidFill>
                  <a:schemeClr val="bg2"/>
                </a:solidFill>
                <a:latin typeface="Work Sans" pitchFamily="2" charset="0"/>
              </a:rPr>
              <a:t>31.01</a:t>
            </a:r>
          </a:p>
        </p:txBody>
      </p:sp>
      <p:sp>
        <p:nvSpPr>
          <p:cNvPr id="28" name="TextBox 27">
            <a:extLst>
              <a:ext uri="{FF2B5EF4-FFF2-40B4-BE49-F238E27FC236}">
                <a16:creationId xmlns:a16="http://schemas.microsoft.com/office/drawing/2014/main" id="{D6452F6E-1ED3-A902-0795-E44D4B875F1E}"/>
              </a:ext>
            </a:extLst>
          </p:cNvPr>
          <p:cNvSpPr txBox="1"/>
          <p:nvPr/>
        </p:nvSpPr>
        <p:spPr>
          <a:xfrm>
            <a:off x="5161274" y="3060106"/>
            <a:ext cx="693683" cy="323165"/>
          </a:xfrm>
          <a:prstGeom prst="rect">
            <a:avLst/>
          </a:prstGeom>
          <a:noFill/>
        </p:spPr>
        <p:txBody>
          <a:bodyPr wrap="square" rtlCol="0">
            <a:spAutoFit/>
          </a:bodyPr>
          <a:lstStyle/>
          <a:p>
            <a:r>
              <a:rPr lang="en-GB" sz="1500" dirty="0">
                <a:solidFill>
                  <a:schemeClr val="bg2"/>
                </a:solidFill>
                <a:latin typeface="Work Sans" pitchFamily="2" charset="0"/>
              </a:rPr>
              <a:t>33.04</a:t>
            </a:r>
          </a:p>
        </p:txBody>
      </p:sp>
      <p:sp>
        <p:nvSpPr>
          <p:cNvPr id="29" name="TextBox 28">
            <a:extLst>
              <a:ext uri="{FF2B5EF4-FFF2-40B4-BE49-F238E27FC236}">
                <a16:creationId xmlns:a16="http://schemas.microsoft.com/office/drawing/2014/main" id="{F4A5B06E-AB43-370C-6185-613F7A8A341A}"/>
              </a:ext>
            </a:extLst>
          </p:cNvPr>
          <p:cNvSpPr txBox="1"/>
          <p:nvPr/>
        </p:nvSpPr>
        <p:spPr>
          <a:xfrm>
            <a:off x="5152809" y="3405543"/>
            <a:ext cx="693683" cy="323165"/>
          </a:xfrm>
          <a:prstGeom prst="rect">
            <a:avLst/>
          </a:prstGeom>
          <a:noFill/>
        </p:spPr>
        <p:txBody>
          <a:bodyPr wrap="square" rtlCol="0">
            <a:spAutoFit/>
          </a:bodyPr>
          <a:lstStyle/>
          <a:p>
            <a:r>
              <a:rPr lang="en-GB" sz="1500" dirty="0">
                <a:solidFill>
                  <a:schemeClr val="bg2"/>
                </a:solidFill>
                <a:latin typeface="Work Sans" pitchFamily="2" charset="0"/>
              </a:rPr>
              <a:t>32.68</a:t>
            </a:r>
          </a:p>
        </p:txBody>
      </p:sp>
      <p:sp>
        <p:nvSpPr>
          <p:cNvPr id="30" name="TextBox 29">
            <a:extLst>
              <a:ext uri="{FF2B5EF4-FFF2-40B4-BE49-F238E27FC236}">
                <a16:creationId xmlns:a16="http://schemas.microsoft.com/office/drawing/2014/main" id="{5E3D8D84-80E9-BD4B-AA43-0D1200FB444D}"/>
              </a:ext>
            </a:extLst>
          </p:cNvPr>
          <p:cNvSpPr txBox="1"/>
          <p:nvPr/>
        </p:nvSpPr>
        <p:spPr>
          <a:xfrm>
            <a:off x="5161274" y="3736690"/>
            <a:ext cx="693683" cy="323165"/>
          </a:xfrm>
          <a:prstGeom prst="rect">
            <a:avLst/>
          </a:prstGeom>
          <a:noFill/>
        </p:spPr>
        <p:txBody>
          <a:bodyPr wrap="square" rtlCol="0">
            <a:spAutoFit/>
          </a:bodyPr>
          <a:lstStyle/>
          <a:p>
            <a:r>
              <a:rPr lang="en-GB" sz="1500" dirty="0">
                <a:solidFill>
                  <a:schemeClr val="bg2"/>
                </a:solidFill>
                <a:latin typeface="Work Sans" pitchFamily="2" charset="0"/>
              </a:rPr>
              <a:t>33.78</a:t>
            </a:r>
          </a:p>
        </p:txBody>
      </p:sp>
      <p:sp>
        <p:nvSpPr>
          <p:cNvPr id="31" name="TextBox 30">
            <a:extLst>
              <a:ext uri="{FF2B5EF4-FFF2-40B4-BE49-F238E27FC236}">
                <a16:creationId xmlns:a16="http://schemas.microsoft.com/office/drawing/2014/main" id="{05EC50E3-5D26-3FDB-868E-43EB7DF78AA9}"/>
              </a:ext>
            </a:extLst>
          </p:cNvPr>
          <p:cNvSpPr txBox="1"/>
          <p:nvPr/>
        </p:nvSpPr>
        <p:spPr>
          <a:xfrm>
            <a:off x="5161274" y="4077939"/>
            <a:ext cx="693683" cy="323165"/>
          </a:xfrm>
          <a:prstGeom prst="rect">
            <a:avLst/>
          </a:prstGeom>
          <a:noFill/>
        </p:spPr>
        <p:txBody>
          <a:bodyPr wrap="square" rtlCol="0">
            <a:spAutoFit/>
          </a:bodyPr>
          <a:lstStyle/>
          <a:p>
            <a:r>
              <a:rPr lang="en-GB" sz="1500" dirty="0">
                <a:solidFill>
                  <a:schemeClr val="bg2"/>
                </a:solidFill>
                <a:latin typeface="Work Sans" pitchFamily="2" charset="0"/>
              </a:rPr>
              <a:t>33.51</a:t>
            </a:r>
          </a:p>
        </p:txBody>
      </p:sp>
      <p:sp>
        <p:nvSpPr>
          <p:cNvPr id="32" name="TextBox 31">
            <a:extLst>
              <a:ext uri="{FF2B5EF4-FFF2-40B4-BE49-F238E27FC236}">
                <a16:creationId xmlns:a16="http://schemas.microsoft.com/office/drawing/2014/main" id="{716B1A46-8199-9961-ACFC-C4DFAFD16A3C}"/>
              </a:ext>
            </a:extLst>
          </p:cNvPr>
          <p:cNvSpPr txBox="1"/>
          <p:nvPr/>
        </p:nvSpPr>
        <p:spPr>
          <a:xfrm>
            <a:off x="5152810" y="4414616"/>
            <a:ext cx="702148" cy="323165"/>
          </a:xfrm>
          <a:prstGeom prst="rect">
            <a:avLst/>
          </a:prstGeom>
          <a:noFill/>
        </p:spPr>
        <p:txBody>
          <a:bodyPr wrap="square" rtlCol="0">
            <a:spAutoFit/>
          </a:bodyPr>
          <a:lstStyle/>
          <a:p>
            <a:r>
              <a:rPr lang="en-GB" sz="1500" dirty="0">
                <a:solidFill>
                  <a:schemeClr val="bg2"/>
                </a:solidFill>
                <a:latin typeface="Work Sans" pitchFamily="2" charset="0"/>
              </a:rPr>
              <a:t>34.50</a:t>
            </a:r>
          </a:p>
        </p:txBody>
      </p:sp>
      <p:sp>
        <p:nvSpPr>
          <p:cNvPr id="33" name="TextBox 32">
            <a:extLst>
              <a:ext uri="{FF2B5EF4-FFF2-40B4-BE49-F238E27FC236}">
                <a16:creationId xmlns:a16="http://schemas.microsoft.com/office/drawing/2014/main" id="{BF662469-E66A-4291-BA84-17610A3FEE49}"/>
              </a:ext>
            </a:extLst>
          </p:cNvPr>
          <p:cNvSpPr txBox="1"/>
          <p:nvPr/>
        </p:nvSpPr>
        <p:spPr>
          <a:xfrm>
            <a:off x="1072061" y="1610759"/>
            <a:ext cx="1860325"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Random Forrest</a:t>
            </a:r>
          </a:p>
        </p:txBody>
      </p:sp>
      <p:sp>
        <p:nvSpPr>
          <p:cNvPr id="34" name="TextBox 33">
            <a:extLst>
              <a:ext uri="{FF2B5EF4-FFF2-40B4-BE49-F238E27FC236}">
                <a16:creationId xmlns:a16="http://schemas.microsoft.com/office/drawing/2014/main" id="{4BABAE7F-93FE-4F7C-447D-BC9BD24359B5}"/>
              </a:ext>
            </a:extLst>
          </p:cNvPr>
          <p:cNvSpPr txBox="1"/>
          <p:nvPr/>
        </p:nvSpPr>
        <p:spPr>
          <a:xfrm>
            <a:off x="1066149" y="1987241"/>
            <a:ext cx="1262643" cy="338554"/>
          </a:xfrm>
          <a:prstGeom prst="rect">
            <a:avLst/>
          </a:prstGeom>
          <a:noFill/>
        </p:spPr>
        <p:txBody>
          <a:bodyPr wrap="square" rtlCol="0">
            <a:spAutoFit/>
          </a:bodyPr>
          <a:lstStyle/>
          <a:p>
            <a:pPr lvl="0"/>
            <a:r>
              <a:rPr lang="en-GB" sz="1600" dirty="0" err="1">
                <a:solidFill>
                  <a:schemeClr val="dk2"/>
                </a:solidFill>
                <a:latin typeface="Work Sans"/>
                <a:ea typeface="Work Sans"/>
                <a:cs typeface="Work Sans"/>
                <a:sym typeface="Work Sans"/>
              </a:rPr>
              <a:t>XGBoost</a:t>
            </a:r>
            <a:endParaRPr lang="en-GB" sz="1600" dirty="0">
              <a:solidFill>
                <a:schemeClr val="dk2"/>
              </a:solidFill>
              <a:latin typeface="Work Sans"/>
              <a:ea typeface="Work Sans"/>
              <a:cs typeface="Work Sans"/>
              <a:sym typeface="Work Sans"/>
            </a:endParaRPr>
          </a:p>
        </p:txBody>
      </p:sp>
      <p:sp>
        <p:nvSpPr>
          <p:cNvPr id="35" name="TextBox 34">
            <a:extLst>
              <a:ext uri="{FF2B5EF4-FFF2-40B4-BE49-F238E27FC236}">
                <a16:creationId xmlns:a16="http://schemas.microsoft.com/office/drawing/2014/main" id="{3D95261C-8D47-C60A-2258-6869C927D07C}"/>
              </a:ext>
            </a:extLst>
          </p:cNvPr>
          <p:cNvSpPr txBox="1"/>
          <p:nvPr/>
        </p:nvSpPr>
        <p:spPr>
          <a:xfrm>
            <a:off x="1069246" y="2369535"/>
            <a:ext cx="1980780"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LGBM Regression</a:t>
            </a:r>
            <a:endParaRPr lang="en-GB" sz="1500" dirty="0">
              <a:solidFill>
                <a:schemeClr val="bg2"/>
              </a:solidFill>
              <a:latin typeface="Work Sans" pitchFamily="2" charset="0"/>
            </a:endParaRPr>
          </a:p>
        </p:txBody>
      </p:sp>
      <p:sp>
        <p:nvSpPr>
          <p:cNvPr id="36" name="TextBox 35">
            <a:extLst>
              <a:ext uri="{FF2B5EF4-FFF2-40B4-BE49-F238E27FC236}">
                <a16:creationId xmlns:a16="http://schemas.microsoft.com/office/drawing/2014/main" id="{31E3AD97-D384-2E4B-A10C-28103FF47AB6}"/>
              </a:ext>
            </a:extLst>
          </p:cNvPr>
          <p:cNvSpPr txBox="1"/>
          <p:nvPr/>
        </p:nvSpPr>
        <p:spPr>
          <a:xfrm>
            <a:off x="1066149" y="2727933"/>
            <a:ext cx="1361741" cy="338554"/>
          </a:xfrm>
          <a:prstGeom prst="rect">
            <a:avLst/>
          </a:prstGeom>
          <a:noFill/>
        </p:spPr>
        <p:txBody>
          <a:bodyPr wrap="square" rtlCol="0">
            <a:spAutoFit/>
          </a:bodyPr>
          <a:lstStyle/>
          <a:p>
            <a:r>
              <a:rPr lang="en-GB" sz="1600" dirty="0" err="1">
                <a:solidFill>
                  <a:schemeClr val="dk2"/>
                </a:solidFill>
                <a:latin typeface="Work Sans"/>
                <a:ea typeface="Work Sans"/>
                <a:cs typeface="Work Sans"/>
                <a:sym typeface="Work Sans"/>
              </a:rPr>
              <a:t>CatBoost</a:t>
            </a:r>
            <a:endParaRPr lang="en-GB" sz="1500" dirty="0">
              <a:solidFill>
                <a:schemeClr val="bg2"/>
              </a:solidFill>
              <a:latin typeface="Work Sans" pitchFamily="2" charset="0"/>
            </a:endParaRPr>
          </a:p>
        </p:txBody>
      </p:sp>
      <p:sp>
        <p:nvSpPr>
          <p:cNvPr id="37" name="TextBox 36">
            <a:extLst>
              <a:ext uri="{FF2B5EF4-FFF2-40B4-BE49-F238E27FC236}">
                <a16:creationId xmlns:a16="http://schemas.microsoft.com/office/drawing/2014/main" id="{A5E60478-CC20-8E5E-51CC-5A8F74F3E36E}"/>
              </a:ext>
            </a:extLst>
          </p:cNvPr>
          <p:cNvSpPr txBox="1"/>
          <p:nvPr/>
        </p:nvSpPr>
        <p:spPr>
          <a:xfrm>
            <a:off x="1066149" y="3060106"/>
            <a:ext cx="1980781"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Ada Boost</a:t>
            </a:r>
            <a:endParaRPr lang="en-GB" sz="1500" dirty="0">
              <a:solidFill>
                <a:schemeClr val="bg2"/>
              </a:solidFill>
              <a:latin typeface="Work Sans" pitchFamily="2" charset="0"/>
            </a:endParaRPr>
          </a:p>
        </p:txBody>
      </p:sp>
      <p:sp>
        <p:nvSpPr>
          <p:cNvPr id="38" name="TextBox 37">
            <a:extLst>
              <a:ext uri="{FF2B5EF4-FFF2-40B4-BE49-F238E27FC236}">
                <a16:creationId xmlns:a16="http://schemas.microsoft.com/office/drawing/2014/main" id="{BECF742C-8B60-A4EE-5254-A396CCE97467}"/>
              </a:ext>
            </a:extLst>
          </p:cNvPr>
          <p:cNvSpPr txBox="1"/>
          <p:nvPr/>
        </p:nvSpPr>
        <p:spPr>
          <a:xfrm>
            <a:off x="1057684" y="3405543"/>
            <a:ext cx="1992341"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Gradient Boosting</a:t>
            </a:r>
            <a:endParaRPr lang="en-GB" sz="1500" dirty="0">
              <a:solidFill>
                <a:schemeClr val="bg2"/>
              </a:solidFill>
              <a:latin typeface="Work Sans" pitchFamily="2" charset="0"/>
            </a:endParaRPr>
          </a:p>
        </p:txBody>
      </p:sp>
      <p:sp>
        <p:nvSpPr>
          <p:cNvPr id="39" name="TextBox 38">
            <a:extLst>
              <a:ext uri="{FF2B5EF4-FFF2-40B4-BE49-F238E27FC236}">
                <a16:creationId xmlns:a16="http://schemas.microsoft.com/office/drawing/2014/main" id="{70F818E9-C37C-41A6-F717-6ED802046FC6}"/>
              </a:ext>
            </a:extLst>
          </p:cNvPr>
          <p:cNvSpPr txBox="1"/>
          <p:nvPr/>
        </p:nvSpPr>
        <p:spPr>
          <a:xfrm>
            <a:off x="1066150" y="3736690"/>
            <a:ext cx="1634284"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Ridge</a:t>
            </a:r>
            <a:endParaRPr lang="en-GB" sz="1500" dirty="0">
              <a:solidFill>
                <a:schemeClr val="bg2"/>
              </a:solidFill>
              <a:latin typeface="Work Sans" pitchFamily="2" charset="0"/>
            </a:endParaRPr>
          </a:p>
        </p:txBody>
      </p:sp>
      <p:sp>
        <p:nvSpPr>
          <p:cNvPr id="40" name="TextBox 39">
            <a:extLst>
              <a:ext uri="{FF2B5EF4-FFF2-40B4-BE49-F238E27FC236}">
                <a16:creationId xmlns:a16="http://schemas.microsoft.com/office/drawing/2014/main" id="{64F4CC55-D28A-1669-DF4D-BF65DA9457CB}"/>
              </a:ext>
            </a:extLst>
          </p:cNvPr>
          <p:cNvSpPr txBox="1"/>
          <p:nvPr/>
        </p:nvSpPr>
        <p:spPr>
          <a:xfrm>
            <a:off x="1066150" y="4077939"/>
            <a:ext cx="2068926" cy="323165"/>
          </a:xfrm>
          <a:prstGeom prst="rect">
            <a:avLst/>
          </a:prstGeom>
          <a:noFill/>
        </p:spPr>
        <p:txBody>
          <a:bodyPr wrap="square" rtlCol="0">
            <a:spAutoFit/>
          </a:bodyPr>
          <a:lstStyle/>
          <a:p>
            <a:r>
              <a:rPr lang="en-GB" sz="1500" dirty="0" err="1">
                <a:solidFill>
                  <a:schemeClr val="dk2"/>
                </a:solidFill>
                <a:latin typeface="Work Sans"/>
                <a:ea typeface="Work Sans"/>
                <a:cs typeface="Work Sans"/>
                <a:sym typeface="Work Sans"/>
              </a:rPr>
              <a:t>KNearest</a:t>
            </a:r>
            <a:r>
              <a:rPr lang="en-GB" sz="1500" dirty="0">
                <a:solidFill>
                  <a:schemeClr val="dk2"/>
                </a:solidFill>
                <a:latin typeface="Work Sans"/>
                <a:ea typeface="Work Sans"/>
                <a:cs typeface="Work Sans"/>
                <a:sym typeface="Work Sans"/>
              </a:rPr>
              <a:t> Neighbour</a:t>
            </a:r>
            <a:endParaRPr lang="en-GB" sz="1500" dirty="0">
              <a:solidFill>
                <a:schemeClr val="bg2"/>
              </a:solidFill>
              <a:latin typeface="Work Sans" pitchFamily="2" charset="0"/>
            </a:endParaRPr>
          </a:p>
        </p:txBody>
      </p:sp>
      <p:sp>
        <p:nvSpPr>
          <p:cNvPr id="41" name="TextBox 40">
            <a:extLst>
              <a:ext uri="{FF2B5EF4-FFF2-40B4-BE49-F238E27FC236}">
                <a16:creationId xmlns:a16="http://schemas.microsoft.com/office/drawing/2014/main" id="{6D735458-C1C7-1282-B39C-15C29335991F}"/>
              </a:ext>
            </a:extLst>
          </p:cNvPr>
          <p:cNvSpPr txBox="1"/>
          <p:nvPr/>
        </p:nvSpPr>
        <p:spPr>
          <a:xfrm>
            <a:off x="1057685" y="4414616"/>
            <a:ext cx="1942268"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SVR</a:t>
            </a:r>
            <a:endParaRPr lang="en-GB" sz="1500" dirty="0">
              <a:solidFill>
                <a:schemeClr val="bg2"/>
              </a:solidFill>
              <a:latin typeface="Work Sans" pitchFamily="2" charset="0"/>
            </a:endParaRPr>
          </a:p>
        </p:txBody>
      </p:sp>
      <p:sp>
        <p:nvSpPr>
          <p:cNvPr id="42" name="TextBox 41">
            <a:extLst>
              <a:ext uri="{FF2B5EF4-FFF2-40B4-BE49-F238E27FC236}">
                <a16:creationId xmlns:a16="http://schemas.microsoft.com/office/drawing/2014/main" id="{465ABC51-202D-5C46-D8D3-85C3ADA88CD2}"/>
              </a:ext>
            </a:extLst>
          </p:cNvPr>
          <p:cNvSpPr txBox="1"/>
          <p:nvPr/>
        </p:nvSpPr>
        <p:spPr>
          <a:xfrm>
            <a:off x="6694115" y="1609801"/>
            <a:ext cx="693683" cy="323165"/>
          </a:xfrm>
          <a:prstGeom prst="rect">
            <a:avLst/>
          </a:prstGeom>
          <a:noFill/>
        </p:spPr>
        <p:txBody>
          <a:bodyPr wrap="square" rtlCol="0">
            <a:spAutoFit/>
          </a:bodyPr>
          <a:lstStyle/>
          <a:p>
            <a:r>
              <a:rPr lang="en-GB" sz="1500" b="1" dirty="0">
                <a:solidFill>
                  <a:srgbClr val="F0C99C"/>
                </a:solidFill>
                <a:latin typeface="Work Sans" pitchFamily="2" charset="0"/>
              </a:rPr>
              <a:t>0.00</a:t>
            </a:r>
          </a:p>
        </p:txBody>
      </p:sp>
      <p:sp>
        <p:nvSpPr>
          <p:cNvPr id="43" name="TextBox 42">
            <a:extLst>
              <a:ext uri="{FF2B5EF4-FFF2-40B4-BE49-F238E27FC236}">
                <a16:creationId xmlns:a16="http://schemas.microsoft.com/office/drawing/2014/main" id="{F47A12DE-5F4B-E653-F3CF-D3A312B9E1C0}"/>
              </a:ext>
            </a:extLst>
          </p:cNvPr>
          <p:cNvSpPr txBox="1"/>
          <p:nvPr/>
        </p:nvSpPr>
        <p:spPr>
          <a:xfrm>
            <a:off x="6688203" y="1986283"/>
            <a:ext cx="693683" cy="323165"/>
          </a:xfrm>
          <a:prstGeom prst="rect">
            <a:avLst/>
          </a:prstGeom>
          <a:noFill/>
        </p:spPr>
        <p:txBody>
          <a:bodyPr wrap="square" rtlCol="0">
            <a:spAutoFit/>
          </a:bodyPr>
          <a:lstStyle/>
          <a:p>
            <a:r>
              <a:rPr lang="en-GB" sz="1500" b="1" dirty="0">
                <a:solidFill>
                  <a:srgbClr val="F0C99C"/>
                </a:solidFill>
                <a:latin typeface="Work Sans" pitchFamily="2" charset="0"/>
              </a:rPr>
              <a:t>0.63</a:t>
            </a:r>
          </a:p>
        </p:txBody>
      </p:sp>
      <p:sp>
        <p:nvSpPr>
          <p:cNvPr id="44" name="TextBox 43">
            <a:extLst>
              <a:ext uri="{FF2B5EF4-FFF2-40B4-BE49-F238E27FC236}">
                <a16:creationId xmlns:a16="http://schemas.microsoft.com/office/drawing/2014/main" id="{0297719C-DA08-CA77-6FC2-8192BCA1D086}"/>
              </a:ext>
            </a:extLst>
          </p:cNvPr>
          <p:cNvSpPr txBox="1"/>
          <p:nvPr/>
        </p:nvSpPr>
        <p:spPr>
          <a:xfrm>
            <a:off x="6691299" y="2368577"/>
            <a:ext cx="693683" cy="323165"/>
          </a:xfrm>
          <a:prstGeom prst="rect">
            <a:avLst/>
          </a:prstGeom>
          <a:noFill/>
        </p:spPr>
        <p:txBody>
          <a:bodyPr wrap="square" rtlCol="0">
            <a:spAutoFit/>
          </a:bodyPr>
          <a:lstStyle/>
          <a:p>
            <a:r>
              <a:rPr lang="en-GB" sz="1500" b="1" dirty="0">
                <a:solidFill>
                  <a:srgbClr val="F0C99C"/>
                </a:solidFill>
                <a:latin typeface="Work Sans" pitchFamily="2" charset="0"/>
              </a:rPr>
              <a:t>0.49</a:t>
            </a:r>
          </a:p>
        </p:txBody>
      </p:sp>
      <p:sp>
        <p:nvSpPr>
          <p:cNvPr id="45" name="TextBox 44">
            <a:extLst>
              <a:ext uri="{FF2B5EF4-FFF2-40B4-BE49-F238E27FC236}">
                <a16:creationId xmlns:a16="http://schemas.microsoft.com/office/drawing/2014/main" id="{2EEDFAC1-8545-AB82-3D3F-1BF9F4ADFBFF}"/>
              </a:ext>
            </a:extLst>
          </p:cNvPr>
          <p:cNvSpPr txBox="1"/>
          <p:nvPr/>
        </p:nvSpPr>
        <p:spPr>
          <a:xfrm>
            <a:off x="6688203" y="2726975"/>
            <a:ext cx="693683" cy="323165"/>
          </a:xfrm>
          <a:prstGeom prst="rect">
            <a:avLst/>
          </a:prstGeom>
          <a:noFill/>
        </p:spPr>
        <p:txBody>
          <a:bodyPr wrap="square" rtlCol="0">
            <a:spAutoFit/>
          </a:bodyPr>
          <a:lstStyle/>
          <a:p>
            <a:r>
              <a:rPr lang="en-GB" sz="1500" b="1" dirty="0">
                <a:solidFill>
                  <a:srgbClr val="F0C99C"/>
                </a:solidFill>
                <a:latin typeface="Work Sans" pitchFamily="2" charset="0"/>
              </a:rPr>
              <a:t>0.02</a:t>
            </a:r>
          </a:p>
        </p:txBody>
      </p:sp>
      <p:sp>
        <p:nvSpPr>
          <p:cNvPr id="46" name="TextBox 45">
            <a:extLst>
              <a:ext uri="{FF2B5EF4-FFF2-40B4-BE49-F238E27FC236}">
                <a16:creationId xmlns:a16="http://schemas.microsoft.com/office/drawing/2014/main" id="{20C9F278-8CE3-963A-E8A5-862A9C255368}"/>
              </a:ext>
            </a:extLst>
          </p:cNvPr>
          <p:cNvSpPr txBox="1"/>
          <p:nvPr/>
        </p:nvSpPr>
        <p:spPr>
          <a:xfrm>
            <a:off x="6688203" y="3059148"/>
            <a:ext cx="693683" cy="323165"/>
          </a:xfrm>
          <a:prstGeom prst="rect">
            <a:avLst/>
          </a:prstGeom>
          <a:noFill/>
        </p:spPr>
        <p:txBody>
          <a:bodyPr wrap="square" rtlCol="0">
            <a:spAutoFit/>
          </a:bodyPr>
          <a:lstStyle/>
          <a:p>
            <a:r>
              <a:rPr lang="en-GB" sz="1500" b="1" dirty="0">
                <a:solidFill>
                  <a:srgbClr val="F0C99C"/>
                </a:solidFill>
                <a:latin typeface="Work Sans" pitchFamily="2" charset="0"/>
              </a:rPr>
              <a:t>2.87</a:t>
            </a:r>
          </a:p>
        </p:txBody>
      </p:sp>
      <p:sp>
        <p:nvSpPr>
          <p:cNvPr id="47" name="TextBox 46">
            <a:extLst>
              <a:ext uri="{FF2B5EF4-FFF2-40B4-BE49-F238E27FC236}">
                <a16:creationId xmlns:a16="http://schemas.microsoft.com/office/drawing/2014/main" id="{B15472A8-E24D-F9B2-5789-5EBB1C851B18}"/>
              </a:ext>
            </a:extLst>
          </p:cNvPr>
          <p:cNvSpPr txBox="1"/>
          <p:nvPr/>
        </p:nvSpPr>
        <p:spPr>
          <a:xfrm>
            <a:off x="6679738" y="3404585"/>
            <a:ext cx="693683" cy="323165"/>
          </a:xfrm>
          <a:prstGeom prst="rect">
            <a:avLst/>
          </a:prstGeom>
          <a:noFill/>
        </p:spPr>
        <p:txBody>
          <a:bodyPr wrap="square" rtlCol="0">
            <a:spAutoFit/>
          </a:bodyPr>
          <a:lstStyle/>
          <a:p>
            <a:r>
              <a:rPr lang="en-GB" sz="1500" b="1" dirty="0">
                <a:solidFill>
                  <a:srgbClr val="F0C99C"/>
                </a:solidFill>
                <a:latin typeface="Work Sans" pitchFamily="2" charset="0"/>
              </a:rPr>
              <a:t>1.44</a:t>
            </a:r>
          </a:p>
        </p:txBody>
      </p:sp>
      <p:sp>
        <p:nvSpPr>
          <p:cNvPr id="48" name="TextBox 47">
            <a:extLst>
              <a:ext uri="{FF2B5EF4-FFF2-40B4-BE49-F238E27FC236}">
                <a16:creationId xmlns:a16="http://schemas.microsoft.com/office/drawing/2014/main" id="{946F20A2-AF7E-75CD-D1F5-7B49066A8F8F}"/>
              </a:ext>
            </a:extLst>
          </p:cNvPr>
          <p:cNvSpPr txBox="1"/>
          <p:nvPr/>
        </p:nvSpPr>
        <p:spPr>
          <a:xfrm>
            <a:off x="6688203" y="3735732"/>
            <a:ext cx="693683" cy="323165"/>
          </a:xfrm>
          <a:prstGeom prst="rect">
            <a:avLst/>
          </a:prstGeom>
          <a:noFill/>
        </p:spPr>
        <p:txBody>
          <a:bodyPr wrap="square" rtlCol="0">
            <a:spAutoFit/>
          </a:bodyPr>
          <a:lstStyle/>
          <a:p>
            <a:r>
              <a:rPr lang="en-GB" sz="1500" b="1" dirty="0">
                <a:solidFill>
                  <a:srgbClr val="F0C99C"/>
                </a:solidFill>
                <a:latin typeface="Work Sans" pitchFamily="2" charset="0"/>
              </a:rPr>
              <a:t>0.00</a:t>
            </a:r>
          </a:p>
        </p:txBody>
      </p:sp>
      <p:sp>
        <p:nvSpPr>
          <p:cNvPr id="49" name="TextBox 48">
            <a:extLst>
              <a:ext uri="{FF2B5EF4-FFF2-40B4-BE49-F238E27FC236}">
                <a16:creationId xmlns:a16="http://schemas.microsoft.com/office/drawing/2014/main" id="{4A9288C5-4E14-9E43-62CF-19FD4C4340D1}"/>
              </a:ext>
            </a:extLst>
          </p:cNvPr>
          <p:cNvSpPr txBox="1"/>
          <p:nvPr/>
        </p:nvSpPr>
        <p:spPr>
          <a:xfrm>
            <a:off x="6688203" y="4076981"/>
            <a:ext cx="693683" cy="323165"/>
          </a:xfrm>
          <a:prstGeom prst="rect">
            <a:avLst/>
          </a:prstGeom>
          <a:noFill/>
        </p:spPr>
        <p:txBody>
          <a:bodyPr wrap="square" rtlCol="0">
            <a:spAutoFit/>
          </a:bodyPr>
          <a:lstStyle/>
          <a:p>
            <a:r>
              <a:rPr lang="en-GB" sz="1500" b="1" dirty="0">
                <a:solidFill>
                  <a:srgbClr val="F0C99C"/>
                </a:solidFill>
                <a:latin typeface="Work Sans" pitchFamily="2" charset="0"/>
              </a:rPr>
              <a:t>1.76</a:t>
            </a:r>
          </a:p>
        </p:txBody>
      </p:sp>
      <p:sp>
        <p:nvSpPr>
          <p:cNvPr id="50" name="TextBox 49">
            <a:extLst>
              <a:ext uri="{FF2B5EF4-FFF2-40B4-BE49-F238E27FC236}">
                <a16:creationId xmlns:a16="http://schemas.microsoft.com/office/drawing/2014/main" id="{EF212022-A234-399C-5DFF-7CC9029B9D21}"/>
              </a:ext>
            </a:extLst>
          </p:cNvPr>
          <p:cNvSpPr txBox="1"/>
          <p:nvPr/>
        </p:nvSpPr>
        <p:spPr>
          <a:xfrm>
            <a:off x="6679739" y="4413658"/>
            <a:ext cx="702148" cy="323165"/>
          </a:xfrm>
          <a:prstGeom prst="rect">
            <a:avLst/>
          </a:prstGeom>
          <a:noFill/>
        </p:spPr>
        <p:txBody>
          <a:bodyPr wrap="square" rtlCol="0">
            <a:spAutoFit/>
          </a:bodyPr>
          <a:lstStyle/>
          <a:p>
            <a:r>
              <a:rPr lang="en-GB" sz="1500" b="1" dirty="0">
                <a:solidFill>
                  <a:srgbClr val="F0C99C"/>
                </a:solidFill>
                <a:latin typeface="Work Sans" pitchFamily="2" charset="0"/>
              </a:rPr>
              <a:t>0.43</a:t>
            </a:r>
          </a:p>
        </p:txBody>
      </p:sp>
    </p:spTree>
    <p:extLst>
      <p:ext uri="{BB962C8B-B14F-4D97-AF65-F5344CB8AC3E}">
        <p14:creationId xmlns:p14="http://schemas.microsoft.com/office/powerpoint/2010/main" val="4088070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B09D-F11F-3696-B7E3-6D6EE815A0A8}"/>
              </a:ext>
            </a:extLst>
          </p:cNvPr>
          <p:cNvSpPr>
            <a:spLocks noGrp="1"/>
          </p:cNvSpPr>
          <p:nvPr>
            <p:ph type="title"/>
          </p:nvPr>
        </p:nvSpPr>
        <p:spPr>
          <a:xfrm>
            <a:off x="1609430" y="306076"/>
            <a:ext cx="5714100" cy="482700"/>
          </a:xfrm>
        </p:spPr>
        <p:txBody>
          <a:bodyPr/>
          <a:lstStyle/>
          <a:p>
            <a:r>
              <a:rPr lang="en-GB" dirty="0"/>
              <a:t>Pipeline</a:t>
            </a:r>
          </a:p>
        </p:txBody>
      </p:sp>
      <p:pic>
        <p:nvPicPr>
          <p:cNvPr id="12" name="Picture 11" descr="A blue and orange pipe with a knob&#10;&#10;AI-generated content may be incorrect.">
            <a:extLst>
              <a:ext uri="{FF2B5EF4-FFF2-40B4-BE49-F238E27FC236}">
                <a16:creationId xmlns:a16="http://schemas.microsoft.com/office/drawing/2014/main" id="{ED6CB30E-81AD-0A88-6C38-F6FBB03B465C}"/>
              </a:ext>
            </a:extLst>
          </p:cNvPr>
          <p:cNvPicPr>
            <a:picLocks noChangeAspect="1"/>
          </p:cNvPicPr>
          <p:nvPr/>
        </p:nvPicPr>
        <p:blipFill>
          <a:blip r:embed="rId2"/>
          <a:stretch>
            <a:fillRect/>
          </a:stretch>
        </p:blipFill>
        <p:spPr>
          <a:xfrm>
            <a:off x="2455891" y="2054922"/>
            <a:ext cx="3775475" cy="1361879"/>
          </a:xfrm>
          <a:prstGeom prst="rect">
            <a:avLst/>
          </a:prstGeom>
        </p:spPr>
      </p:pic>
      <p:grpSp>
        <p:nvGrpSpPr>
          <p:cNvPr id="15" name="Google Shape;8586;p68">
            <a:extLst>
              <a:ext uri="{FF2B5EF4-FFF2-40B4-BE49-F238E27FC236}">
                <a16:creationId xmlns:a16="http://schemas.microsoft.com/office/drawing/2014/main" id="{923A12C0-E334-F5DA-36C9-CB10B9005004}"/>
              </a:ext>
            </a:extLst>
          </p:cNvPr>
          <p:cNvGrpSpPr/>
          <p:nvPr/>
        </p:nvGrpSpPr>
        <p:grpSpPr>
          <a:xfrm>
            <a:off x="1219119" y="1832765"/>
            <a:ext cx="624479" cy="600354"/>
            <a:chOff x="-3771675" y="3971775"/>
            <a:chExt cx="291300" cy="292025"/>
          </a:xfrm>
          <a:solidFill>
            <a:srgbClr val="FBB442"/>
          </a:solidFill>
        </p:grpSpPr>
        <p:sp>
          <p:nvSpPr>
            <p:cNvPr id="16" name="Google Shape;8587;p68">
              <a:extLst>
                <a:ext uri="{FF2B5EF4-FFF2-40B4-BE49-F238E27FC236}">
                  <a16:creationId xmlns:a16="http://schemas.microsoft.com/office/drawing/2014/main" id="{C1E02DD8-3A99-5F6B-A631-344C0A6B2DB5}"/>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88;p68">
              <a:extLst>
                <a:ext uri="{FF2B5EF4-FFF2-40B4-BE49-F238E27FC236}">
                  <a16:creationId xmlns:a16="http://schemas.microsoft.com/office/drawing/2014/main" id="{43CF7B16-9299-007A-AF5E-F5AED2752264}"/>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9;p68">
              <a:extLst>
                <a:ext uri="{FF2B5EF4-FFF2-40B4-BE49-F238E27FC236}">
                  <a16:creationId xmlns:a16="http://schemas.microsoft.com/office/drawing/2014/main" id="{0F7FEF83-6B8B-1417-F81E-18AD79B70E97}"/>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0;p68">
              <a:extLst>
                <a:ext uri="{FF2B5EF4-FFF2-40B4-BE49-F238E27FC236}">
                  <a16:creationId xmlns:a16="http://schemas.microsoft.com/office/drawing/2014/main" id="{72844042-EE4E-4DA2-266D-E5DC8AC38291}"/>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1;p68">
              <a:extLst>
                <a:ext uri="{FF2B5EF4-FFF2-40B4-BE49-F238E27FC236}">
                  <a16:creationId xmlns:a16="http://schemas.microsoft.com/office/drawing/2014/main" id="{9AEB42BF-BC8D-D954-9BFD-4BE21EF18FA1}"/>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586;p68">
            <a:extLst>
              <a:ext uri="{FF2B5EF4-FFF2-40B4-BE49-F238E27FC236}">
                <a16:creationId xmlns:a16="http://schemas.microsoft.com/office/drawing/2014/main" id="{693F7943-064C-F763-47E1-293C0EE4DECE}"/>
              </a:ext>
            </a:extLst>
          </p:cNvPr>
          <p:cNvGrpSpPr/>
          <p:nvPr/>
        </p:nvGrpSpPr>
        <p:grpSpPr>
          <a:xfrm>
            <a:off x="7117289" y="1720157"/>
            <a:ext cx="624479" cy="600354"/>
            <a:chOff x="-3771675" y="3971775"/>
            <a:chExt cx="291300" cy="292025"/>
          </a:xfrm>
          <a:solidFill>
            <a:srgbClr val="F0C99C"/>
          </a:solidFill>
        </p:grpSpPr>
        <p:sp>
          <p:nvSpPr>
            <p:cNvPr id="22" name="Google Shape;8587;p68">
              <a:extLst>
                <a:ext uri="{FF2B5EF4-FFF2-40B4-BE49-F238E27FC236}">
                  <a16:creationId xmlns:a16="http://schemas.microsoft.com/office/drawing/2014/main" id="{FF5D6DBC-0E80-E791-C05B-E5DC3B6DBAF6}"/>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88;p68">
              <a:extLst>
                <a:ext uri="{FF2B5EF4-FFF2-40B4-BE49-F238E27FC236}">
                  <a16:creationId xmlns:a16="http://schemas.microsoft.com/office/drawing/2014/main" id="{2CCD98EF-F69F-4C45-0D90-C7710493E791}"/>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89;p68">
              <a:extLst>
                <a:ext uri="{FF2B5EF4-FFF2-40B4-BE49-F238E27FC236}">
                  <a16:creationId xmlns:a16="http://schemas.microsoft.com/office/drawing/2014/main" id="{F849513C-3C7D-155A-4FB8-4B2FFA76D7ED}"/>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90;p68">
              <a:extLst>
                <a:ext uri="{FF2B5EF4-FFF2-40B4-BE49-F238E27FC236}">
                  <a16:creationId xmlns:a16="http://schemas.microsoft.com/office/drawing/2014/main" id="{3826290F-D1A5-0485-7BD1-31DEB67275DC}"/>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1;p68">
              <a:extLst>
                <a:ext uri="{FF2B5EF4-FFF2-40B4-BE49-F238E27FC236}">
                  <a16:creationId xmlns:a16="http://schemas.microsoft.com/office/drawing/2014/main" id="{708176CF-972A-77F9-083F-C1196F45141E}"/>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raphic 28" descr="Drawing Figure with solid fill">
            <a:extLst>
              <a:ext uri="{FF2B5EF4-FFF2-40B4-BE49-F238E27FC236}">
                <a16:creationId xmlns:a16="http://schemas.microsoft.com/office/drawing/2014/main" id="{3C1639CB-F2FA-8E13-28A9-14754C46D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2889365"/>
            <a:ext cx="294393" cy="294393"/>
          </a:xfrm>
          <a:prstGeom prst="rect">
            <a:avLst/>
          </a:prstGeom>
        </p:spPr>
      </p:pic>
      <p:pic>
        <p:nvPicPr>
          <p:cNvPr id="30" name="Graphic 29" descr="Drawing Figure with solid fill">
            <a:extLst>
              <a:ext uri="{FF2B5EF4-FFF2-40B4-BE49-F238E27FC236}">
                <a16:creationId xmlns:a16="http://schemas.microsoft.com/office/drawing/2014/main" id="{713BC54D-75D8-B662-2D8E-7CEB6BFB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2891617"/>
            <a:ext cx="294393" cy="294393"/>
          </a:xfrm>
          <a:prstGeom prst="rect">
            <a:avLst/>
          </a:prstGeom>
        </p:spPr>
      </p:pic>
      <p:pic>
        <p:nvPicPr>
          <p:cNvPr id="31" name="Graphic 30" descr="Drawing Figure with solid fill">
            <a:extLst>
              <a:ext uri="{FF2B5EF4-FFF2-40B4-BE49-F238E27FC236}">
                <a16:creationId xmlns:a16="http://schemas.microsoft.com/office/drawing/2014/main" id="{43F5D337-FBCC-37F1-80EE-7CDF0735C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2891617"/>
            <a:ext cx="294393" cy="294393"/>
          </a:xfrm>
          <a:prstGeom prst="rect">
            <a:avLst/>
          </a:prstGeom>
        </p:spPr>
      </p:pic>
      <p:pic>
        <p:nvPicPr>
          <p:cNvPr id="32" name="Graphic 31" descr="Drawing Figure with solid fill">
            <a:extLst>
              <a:ext uri="{FF2B5EF4-FFF2-40B4-BE49-F238E27FC236}">
                <a16:creationId xmlns:a16="http://schemas.microsoft.com/office/drawing/2014/main" id="{D601FD1F-A72B-7500-23AA-EFF244E4B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3227355"/>
            <a:ext cx="294393" cy="294393"/>
          </a:xfrm>
          <a:prstGeom prst="rect">
            <a:avLst/>
          </a:prstGeom>
        </p:spPr>
      </p:pic>
      <p:pic>
        <p:nvPicPr>
          <p:cNvPr id="33" name="Graphic 32" descr="Drawing Figure with solid fill">
            <a:extLst>
              <a:ext uri="{FF2B5EF4-FFF2-40B4-BE49-F238E27FC236}">
                <a16:creationId xmlns:a16="http://schemas.microsoft.com/office/drawing/2014/main" id="{D3EC9C60-84E7-AA7D-54C1-297EB2D8D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3229607"/>
            <a:ext cx="294393" cy="294393"/>
          </a:xfrm>
          <a:prstGeom prst="rect">
            <a:avLst/>
          </a:prstGeom>
        </p:spPr>
      </p:pic>
      <p:pic>
        <p:nvPicPr>
          <p:cNvPr id="34" name="Graphic 33" descr="Drawing Figure with solid fill">
            <a:extLst>
              <a:ext uri="{FF2B5EF4-FFF2-40B4-BE49-F238E27FC236}">
                <a16:creationId xmlns:a16="http://schemas.microsoft.com/office/drawing/2014/main" id="{1C340AC7-0B10-40C8-CDEB-06632FB9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3229607"/>
            <a:ext cx="294393" cy="294393"/>
          </a:xfrm>
          <a:prstGeom prst="rect">
            <a:avLst/>
          </a:prstGeom>
        </p:spPr>
      </p:pic>
      <p:pic>
        <p:nvPicPr>
          <p:cNvPr id="35" name="Graphic 34" descr="Drawing Figure with solid fill">
            <a:extLst>
              <a:ext uri="{FF2B5EF4-FFF2-40B4-BE49-F238E27FC236}">
                <a16:creationId xmlns:a16="http://schemas.microsoft.com/office/drawing/2014/main" id="{D8E5502A-CFD7-35E2-54AF-E19580715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3560847"/>
            <a:ext cx="294393" cy="294393"/>
          </a:xfrm>
          <a:prstGeom prst="rect">
            <a:avLst/>
          </a:prstGeom>
        </p:spPr>
      </p:pic>
      <p:pic>
        <p:nvPicPr>
          <p:cNvPr id="36" name="Graphic 35" descr="Drawing Figure with solid fill">
            <a:extLst>
              <a:ext uri="{FF2B5EF4-FFF2-40B4-BE49-F238E27FC236}">
                <a16:creationId xmlns:a16="http://schemas.microsoft.com/office/drawing/2014/main" id="{AC93DB59-55B2-BB8E-18D0-2469229D7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3563099"/>
            <a:ext cx="294393" cy="294393"/>
          </a:xfrm>
          <a:prstGeom prst="rect">
            <a:avLst/>
          </a:prstGeom>
        </p:spPr>
      </p:pic>
      <p:pic>
        <p:nvPicPr>
          <p:cNvPr id="37" name="Graphic 36" descr="Drawing Figure with solid fill">
            <a:extLst>
              <a:ext uri="{FF2B5EF4-FFF2-40B4-BE49-F238E27FC236}">
                <a16:creationId xmlns:a16="http://schemas.microsoft.com/office/drawing/2014/main" id="{71AAE861-A545-FAA5-E619-52E404716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3563099"/>
            <a:ext cx="294393" cy="294393"/>
          </a:xfrm>
          <a:prstGeom prst="rect">
            <a:avLst/>
          </a:prstGeom>
        </p:spPr>
      </p:pic>
      <p:pic>
        <p:nvPicPr>
          <p:cNvPr id="38" name="Graphic 37" descr="Robot with solid fill">
            <a:extLst>
              <a:ext uri="{FF2B5EF4-FFF2-40B4-BE49-F238E27FC236}">
                <a16:creationId xmlns:a16="http://schemas.microsoft.com/office/drawing/2014/main" id="{13884C0D-2ACA-5C8D-98EC-3472FC243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7147" y="3025642"/>
            <a:ext cx="1020604" cy="1020604"/>
          </a:xfrm>
          <a:prstGeom prst="rect">
            <a:avLst/>
          </a:prstGeom>
        </p:spPr>
      </p:pic>
      <p:pic>
        <p:nvPicPr>
          <p:cNvPr id="43" name="Graphic 42" descr="Arrow: Clockwise curve with solid fill">
            <a:extLst>
              <a:ext uri="{FF2B5EF4-FFF2-40B4-BE49-F238E27FC236}">
                <a16:creationId xmlns:a16="http://schemas.microsoft.com/office/drawing/2014/main" id="{70282457-5025-680D-43D2-354E033B1D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flipV="1">
            <a:off x="2002005" y="2372361"/>
            <a:ext cx="543456" cy="555852"/>
          </a:xfrm>
          <a:prstGeom prst="rect">
            <a:avLst/>
          </a:prstGeom>
        </p:spPr>
      </p:pic>
      <p:pic>
        <p:nvPicPr>
          <p:cNvPr id="44" name="Graphic 43" descr="Arrow: Clockwise curve with solid fill">
            <a:extLst>
              <a:ext uri="{FF2B5EF4-FFF2-40B4-BE49-F238E27FC236}">
                <a16:creationId xmlns:a16="http://schemas.microsoft.com/office/drawing/2014/main" id="{BF3D1459-A6EA-7E88-8B00-8DF630AC3D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995807" y="2884941"/>
            <a:ext cx="555425" cy="555425"/>
          </a:xfrm>
          <a:prstGeom prst="rect">
            <a:avLst/>
          </a:prstGeom>
        </p:spPr>
      </p:pic>
      <p:pic>
        <p:nvPicPr>
          <p:cNvPr id="46" name="Graphic 45" descr="Arrow: Straight with solid fill">
            <a:extLst>
              <a:ext uri="{FF2B5EF4-FFF2-40B4-BE49-F238E27FC236}">
                <a16:creationId xmlns:a16="http://schemas.microsoft.com/office/drawing/2014/main" id="{E9F54EE9-6F7C-0487-C91B-6DF3A37101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7128942" y="2463466"/>
            <a:ext cx="492834" cy="492834"/>
          </a:xfrm>
          <a:prstGeom prst="rect">
            <a:avLst/>
          </a:prstGeom>
        </p:spPr>
      </p:pic>
      <p:sp>
        <p:nvSpPr>
          <p:cNvPr id="47" name="TextBox 46">
            <a:extLst>
              <a:ext uri="{FF2B5EF4-FFF2-40B4-BE49-F238E27FC236}">
                <a16:creationId xmlns:a16="http://schemas.microsoft.com/office/drawing/2014/main" id="{02D4AB05-6630-242A-E702-399D899ACEB1}"/>
              </a:ext>
            </a:extLst>
          </p:cNvPr>
          <p:cNvSpPr txBox="1"/>
          <p:nvPr/>
        </p:nvSpPr>
        <p:spPr>
          <a:xfrm>
            <a:off x="659110" y="840316"/>
            <a:ext cx="7825779" cy="658963"/>
          </a:xfrm>
          <a:prstGeom prst="rect">
            <a:avLst/>
          </a:prstGeom>
          <a:noFill/>
        </p:spPr>
        <p:txBody>
          <a:bodyPr wrap="square" rtlCol="0">
            <a:spAutoFit/>
          </a:bodyPr>
          <a:lstStyle/>
          <a:p>
            <a:pPr>
              <a:lnSpc>
                <a:spcPct val="150000"/>
              </a:lnSpc>
            </a:pPr>
            <a:r>
              <a:rPr lang="en-GB" sz="1300" dirty="0">
                <a:solidFill>
                  <a:schemeClr val="bg2"/>
                </a:solidFill>
                <a:latin typeface="Work Sans" pitchFamily="2" charset="0"/>
              </a:rPr>
              <a:t>We use a pipeline to process the data and fine tune the base models to get the best possible final model. The test set is then used on this model to get the flight delay predictions.</a:t>
            </a:r>
            <a:endParaRPr lang="en-GB" sz="1300" b="1" dirty="0">
              <a:solidFill>
                <a:schemeClr val="bg2"/>
              </a:solidFill>
              <a:latin typeface="Work Sans" pitchFamily="2" charset="0"/>
            </a:endParaRPr>
          </a:p>
        </p:txBody>
      </p:sp>
      <p:pic>
        <p:nvPicPr>
          <p:cNvPr id="48" name="Graphic 47" descr="Arrow: Clockwise curve with solid fill">
            <a:extLst>
              <a:ext uri="{FF2B5EF4-FFF2-40B4-BE49-F238E27FC236}">
                <a16:creationId xmlns:a16="http://schemas.microsoft.com/office/drawing/2014/main" id="{497AEAC5-7B37-A2C8-B6D3-2C717B4BC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100000">
            <a:off x="6250470" y="2651757"/>
            <a:ext cx="555425" cy="555425"/>
          </a:xfrm>
          <a:prstGeom prst="rect">
            <a:avLst/>
          </a:prstGeom>
        </p:spPr>
      </p:pic>
      <p:sp>
        <p:nvSpPr>
          <p:cNvPr id="49" name="TextBox 48">
            <a:extLst>
              <a:ext uri="{FF2B5EF4-FFF2-40B4-BE49-F238E27FC236}">
                <a16:creationId xmlns:a16="http://schemas.microsoft.com/office/drawing/2014/main" id="{FFC5D77D-730F-3217-24FF-E03532E28157}"/>
              </a:ext>
            </a:extLst>
          </p:cNvPr>
          <p:cNvSpPr txBox="1"/>
          <p:nvPr/>
        </p:nvSpPr>
        <p:spPr>
          <a:xfrm>
            <a:off x="3308604" y="1758564"/>
            <a:ext cx="2216663" cy="358881"/>
          </a:xfrm>
          <a:prstGeom prst="rect">
            <a:avLst/>
          </a:prstGeom>
          <a:noFill/>
        </p:spPr>
        <p:txBody>
          <a:bodyPr wrap="square" rtlCol="0">
            <a:spAutoFit/>
          </a:bodyPr>
          <a:lstStyle/>
          <a:p>
            <a:pPr>
              <a:lnSpc>
                <a:spcPct val="150000"/>
              </a:lnSpc>
            </a:pPr>
            <a:r>
              <a:rPr lang="en-GB" sz="1300" b="1" dirty="0">
                <a:solidFill>
                  <a:schemeClr val="bg2"/>
                </a:solidFill>
                <a:latin typeface="Work Sans" pitchFamily="2" charset="0"/>
              </a:rPr>
              <a:t>Base Model fine tunning</a:t>
            </a:r>
          </a:p>
        </p:txBody>
      </p:sp>
      <p:sp>
        <p:nvSpPr>
          <p:cNvPr id="50" name="TextBox 49">
            <a:extLst>
              <a:ext uri="{FF2B5EF4-FFF2-40B4-BE49-F238E27FC236}">
                <a16:creationId xmlns:a16="http://schemas.microsoft.com/office/drawing/2014/main" id="{3A6F7746-AA13-2493-DA1C-6D671E64745D}"/>
              </a:ext>
            </a:extLst>
          </p:cNvPr>
          <p:cNvSpPr txBox="1"/>
          <p:nvPr/>
        </p:nvSpPr>
        <p:spPr>
          <a:xfrm>
            <a:off x="915168" y="4284898"/>
            <a:ext cx="5613014" cy="379335"/>
          </a:xfrm>
          <a:prstGeom prst="rect">
            <a:avLst/>
          </a:prstGeom>
          <a:noFill/>
        </p:spPr>
        <p:txBody>
          <a:bodyPr wrap="square" rtlCol="0">
            <a:spAutoFit/>
          </a:bodyPr>
          <a:lstStyle/>
          <a:p>
            <a:pPr>
              <a:lnSpc>
                <a:spcPct val="150000"/>
              </a:lnSpc>
            </a:pPr>
            <a:r>
              <a:rPr lang="en-GB" dirty="0">
                <a:solidFill>
                  <a:schemeClr val="bg2"/>
                </a:solidFill>
                <a:latin typeface="Work Sans" pitchFamily="2" charset="0"/>
              </a:rPr>
              <a:t>After fine tuning the final model, we have an </a:t>
            </a:r>
            <a:r>
              <a:rPr lang="en-GB" b="1" dirty="0">
                <a:solidFill>
                  <a:schemeClr val="bg2"/>
                </a:solidFill>
                <a:latin typeface="Work Sans" pitchFamily="2" charset="0"/>
              </a:rPr>
              <a:t>RMSE of …</a:t>
            </a:r>
          </a:p>
        </p:txBody>
      </p:sp>
      <p:sp>
        <p:nvSpPr>
          <p:cNvPr id="51" name="TextBox 50">
            <a:extLst>
              <a:ext uri="{FF2B5EF4-FFF2-40B4-BE49-F238E27FC236}">
                <a16:creationId xmlns:a16="http://schemas.microsoft.com/office/drawing/2014/main" id="{B1152E1A-D070-C0B6-F4EA-75D0DEA82C28}"/>
              </a:ext>
            </a:extLst>
          </p:cNvPr>
          <p:cNvSpPr txBox="1"/>
          <p:nvPr/>
        </p:nvSpPr>
        <p:spPr>
          <a:xfrm>
            <a:off x="915168" y="3944194"/>
            <a:ext cx="5613014" cy="379335"/>
          </a:xfrm>
          <a:prstGeom prst="rect">
            <a:avLst/>
          </a:prstGeom>
          <a:noFill/>
        </p:spPr>
        <p:txBody>
          <a:bodyPr wrap="square" rtlCol="0">
            <a:spAutoFit/>
          </a:bodyPr>
          <a:lstStyle/>
          <a:p>
            <a:pPr>
              <a:lnSpc>
                <a:spcPct val="150000"/>
              </a:lnSpc>
            </a:pPr>
            <a:r>
              <a:rPr lang="en-GB" dirty="0">
                <a:solidFill>
                  <a:schemeClr val="bg2"/>
                </a:solidFill>
                <a:latin typeface="Work Sans" pitchFamily="2" charset="0"/>
              </a:rPr>
              <a:t>Before fine tuning the final model, we got an </a:t>
            </a:r>
            <a:r>
              <a:rPr lang="en-GB" b="1" dirty="0">
                <a:solidFill>
                  <a:schemeClr val="bg2"/>
                </a:solidFill>
                <a:latin typeface="Work Sans" pitchFamily="2" charset="0"/>
              </a:rPr>
              <a:t>RMSE of 20.98</a:t>
            </a:r>
          </a:p>
        </p:txBody>
      </p:sp>
    </p:spTree>
    <p:extLst>
      <p:ext uri="{BB962C8B-B14F-4D97-AF65-F5344CB8AC3E}">
        <p14:creationId xmlns:p14="http://schemas.microsoft.com/office/powerpoint/2010/main" val="1161457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at a podium with a person pointing at a microphone&#10;&#10;AI-generated content may be incorrect.">
            <a:extLst>
              <a:ext uri="{FF2B5EF4-FFF2-40B4-BE49-F238E27FC236}">
                <a16:creationId xmlns:a16="http://schemas.microsoft.com/office/drawing/2014/main" id="{0DEF8E76-580B-D48F-047C-5DDC73257822}"/>
              </a:ext>
            </a:extLst>
          </p:cNvPr>
          <p:cNvPicPr>
            <a:picLocks noChangeAspect="1"/>
          </p:cNvPicPr>
          <p:nvPr/>
        </p:nvPicPr>
        <p:blipFill>
          <a:blip r:embed="rId2"/>
          <a:stretch>
            <a:fillRect/>
          </a:stretch>
        </p:blipFill>
        <p:spPr>
          <a:xfrm>
            <a:off x="0" y="-62236"/>
            <a:ext cx="9144000" cy="5205736"/>
          </a:xfrm>
          <a:prstGeom prst="rect">
            <a:avLst/>
          </a:prstGeom>
        </p:spPr>
      </p:pic>
      <p:sp>
        <p:nvSpPr>
          <p:cNvPr id="4" name="Title 1">
            <a:extLst>
              <a:ext uri="{FF2B5EF4-FFF2-40B4-BE49-F238E27FC236}">
                <a16:creationId xmlns:a16="http://schemas.microsoft.com/office/drawing/2014/main" id="{E3744A05-BABC-5EAD-FD05-0DFB263BDCAA}"/>
              </a:ext>
            </a:extLst>
          </p:cNvPr>
          <p:cNvSpPr txBox="1">
            <a:spLocks/>
          </p:cNvSpPr>
          <p:nvPr/>
        </p:nvSpPr>
        <p:spPr>
          <a:xfrm>
            <a:off x="2040937" y="-34981"/>
            <a:ext cx="4423455" cy="6477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04. The Results</a:t>
            </a:r>
          </a:p>
        </p:txBody>
      </p:sp>
    </p:spTree>
    <p:extLst>
      <p:ext uri="{BB962C8B-B14F-4D97-AF65-F5344CB8AC3E}">
        <p14:creationId xmlns:p14="http://schemas.microsoft.com/office/powerpoint/2010/main" val="522072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5"/>
          <p:cNvSpPr txBox="1">
            <a:spLocks noGrp="1"/>
          </p:cNvSpPr>
          <p:nvPr>
            <p:ph type="title"/>
          </p:nvPr>
        </p:nvSpPr>
        <p:spPr>
          <a:xfrm>
            <a:off x="1802849" y="1783755"/>
            <a:ext cx="5538300" cy="1254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600" dirty="0"/>
              <a:t>RMSE: 20.67</a:t>
            </a:r>
            <a:endParaRPr sz="6600" dirty="0"/>
          </a:p>
        </p:txBody>
      </p:sp>
      <p:sp>
        <p:nvSpPr>
          <p:cNvPr id="704" name="Google Shape;704;p45"/>
          <p:cNvSpPr txBox="1">
            <a:spLocks noGrp="1"/>
          </p:cNvSpPr>
          <p:nvPr>
            <p:ph type="subTitle" idx="1"/>
          </p:nvPr>
        </p:nvSpPr>
        <p:spPr>
          <a:xfrm>
            <a:off x="1494134" y="2867306"/>
            <a:ext cx="6155731"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model is around 21 minutes off the actual delay time</a:t>
            </a:r>
            <a:endParaRPr dirty="0"/>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BACA-644E-DDFA-FA20-6D455EF5C5FF}"/>
              </a:ext>
            </a:extLst>
          </p:cNvPr>
          <p:cNvSpPr>
            <a:spLocks noGrp="1"/>
          </p:cNvSpPr>
          <p:nvPr>
            <p:ph type="title"/>
          </p:nvPr>
        </p:nvSpPr>
        <p:spPr>
          <a:xfrm>
            <a:off x="715100" y="929750"/>
            <a:ext cx="3418200" cy="808961"/>
          </a:xfrm>
        </p:spPr>
        <p:txBody>
          <a:bodyPr/>
          <a:lstStyle/>
          <a:p>
            <a:r>
              <a:rPr lang="en-GB" dirty="0"/>
              <a:t>The Solution</a:t>
            </a:r>
          </a:p>
        </p:txBody>
      </p:sp>
      <p:sp>
        <p:nvSpPr>
          <p:cNvPr id="3" name="Text Placeholder 2">
            <a:extLst>
              <a:ext uri="{FF2B5EF4-FFF2-40B4-BE49-F238E27FC236}">
                <a16:creationId xmlns:a16="http://schemas.microsoft.com/office/drawing/2014/main" id="{689DA328-0A7F-27C5-0F10-D1D811C8C386}"/>
              </a:ext>
            </a:extLst>
          </p:cNvPr>
          <p:cNvSpPr>
            <a:spLocks noGrp="1"/>
          </p:cNvSpPr>
          <p:nvPr>
            <p:ph type="body" idx="1"/>
          </p:nvPr>
        </p:nvSpPr>
        <p:spPr>
          <a:xfrm>
            <a:off x="828746" y="2387069"/>
            <a:ext cx="6699198" cy="675665"/>
          </a:xfrm>
        </p:spPr>
        <p:txBody>
          <a:bodyPr/>
          <a:lstStyle/>
          <a:p>
            <a:pPr>
              <a:lnSpc>
                <a:spcPct val="150000"/>
              </a:lnSpc>
            </a:pPr>
            <a:r>
              <a:rPr lang="en-GB" sz="1700" dirty="0">
                <a:solidFill>
                  <a:schemeClr val="bg2"/>
                </a:solidFill>
              </a:rPr>
              <a:t>Build a model to accurately predict the flight delay to help:</a:t>
            </a:r>
          </a:p>
          <a:p>
            <a:pPr lvl="1">
              <a:lnSpc>
                <a:spcPct val="150000"/>
              </a:lnSpc>
            </a:pPr>
            <a:r>
              <a:rPr lang="en-GB" sz="1600" dirty="0">
                <a:solidFill>
                  <a:schemeClr val="bg2"/>
                </a:solidFill>
              </a:rPr>
              <a:t>Reduce impact of delays</a:t>
            </a:r>
          </a:p>
          <a:p>
            <a:pPr lvl="1">
              <a:lnSpc>
                <a:spcPct val="150000"/>
              </a:lnSpc>
            </a:pPr>
            <a:r>
              <a:rPr lang="en-GB" sz="1600" dirty="0">
                <a:solidFill>
                  <a:schemeClr val="bg2"/>
                </a:solidFill>
              </a:rPr>
              <a:t>Avoid loss time, capital and resources</a:t>
            </a:r>
          </a:p>
          <a:p>
            <a:pPr>
              <a:lnSpc>
                <a:spcPct val="150000"/>
              </a:lnSpc>
            </a:pPr>
            <a:r>
              <a:rPr lang="en-GB" sz="1700" dirty="0">
                <a:solidFill>
                  <a:schemeClr val="bg2"/>
                </a:solidFill>
              </a:rPr>
              <a:t>Could help all stakeholders in the air travel ecosystem</a:t>
            </a:r>
          </a:p>
          <a:p>
            <a:pPr>
              <a:lnSpc>
                <a:spcPct val="150000"/>
              </a:lnSpc>
            </a:pPr>
            <a:endParaRPr lang="en-GB" sz="1700" dirty="0">
              <a:solidFill>
                <a:schemeClr val="bg2"/>
              </a:solidFill>
            </a:endParaRPr>
          </a:p>
        </p:txBody>
      </p:sp>
      <p:grpSp>
        <p:nvGrpSpPr>
          <p:cNvPr id="5" name="Google Shape;454;p36">
            <a:extLst>
              <a:ext uri="{FF2B5EF4-FFF2-40B4-BE49-F238E27FC236}">
                <a16:creationId xmlns:a16="http://schemas.microsoft.com/office/drawing/2014/main" id="{759AA966-062C-5E90-3E18-5C4DF132962E}"/>
              </a:ext>
            </a:extLst>
          </p:cNvPr>
          <p:cNvGrpSpPr/>
          <p:nvPr/>
        </p:nvGrpSpPr>
        <p:grpSpPr>
          <a:xfrm>
            <a:off x="6336723" y="2278963"/>
            <a:ext cx="2382442" cy="1391976"/>
            <a:chOff x="4201485" y="1409179"/>
            <a:chExt cx="3970989" cy="2320108"/>
          </a:xfrm>
        </p:grpSpPr>
        <p:sp>
          <p:nvSpPr>
            <p:cNvPr id="6" name="Google Shape;455;p36">
              <a:extLst>
                <a:ext uri="{FF2B5EF4-FFF2-40B4-BE49-F238E27FC236}">
                  <a16:creationId xmlns:a16="http://schemas.microsoft.com/office/drawing/2014/main" id="{575A107A-AA8E-5B5A-5039-C137F121F97A}"/>
                </a:ext>
              </a:extLst>
            </p:cNvPr>
            <p:cNvSpPr/>
            <p:nvPr/>
          </p:nvSpPr>
          <p:spPr>
            <a:xfrm rot="944273">
              <a:off x="6572573" y="2738077"/>
              <a:ext cx="263089" cy="255812"/>
            </a:xfrm>
            <a:custGeom>
              <a:avLst/>
              <a:gdLst/>
              <a:ahLst/>
              <a:cxnLst/>
              <a:rect l="l" t="t" r="r" b="b"/>
              <a:pathLst>
                <a:path w="4302" h="4183" extrusionOk="0">
                  <a:moveTo>
                    <a:pt x="2298" y="1"/>
                  </a:moveTo>
                  <a:cubicBezTo>
                    <a:pt x="2241" y="1"/>
                    <a:pt x="2183" y="3"/>
                    <a:pt x="2123" y="8"/>
                  </a:cubicBezTo>
                  <a:cubicBezTo>
                    <a:pt x="0" y="150"/>
                    <a:pt x="697" y="2685"/>
                    <a:pt x="777" y="2986"/>
                  </a:cubicBezTo>
                  <a:cubicBezTo>
                    <a:pt x="792" y="3002"/>
                    <a:pt x="808" y="3018"/>
                    <a:pt x="808" y="3034"/>
                  </a:cubicBezTo>
                  <a:lnTo>
                    <a:pt x="951" y="3350"/>
                  </a:lnTo>
                  <a:cubicBezTo>
                    <a:pt x="1255" y="3918"/>
                    <a:pt x="1795" y="4183"/>
                    <a:pt x="2332" y="4183"/>
                  </a:cubicBezTo>
                  <a:cubicBezTo>
                    <a:pt x="3025" y="4183"/>
                    <a:pt x="3712" y="3742"/>
                    <a:pt x="3882" y="2939"/>
                  </a:cubicBezTo>
                  <a:cubicBezTo>
                    <a:pt x="3882" y="2939"/>
                    <a:pt x="4301"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p36">
              <a:extLst>
                <a:ext uri="{FF2B5EF4-FFF2-40B4-BE49-F238E27FC236}">
                  <a16:creationId xmlns:a16="http://schemas.microsoft.com/office/drawing/2014/main" id="{9CCFDBE7-C77D-F8DB-5D8B-89792C996604}"/>
                </a:ext>
              </a:extLst>
            </p:cNvPr>
            <p:cNvSpPr/>
            <p:nvPr/>
          </p:nvSpPr>
          <p:spPr>
            <a:xfrm rot="944273">
              <a:off x="6609827" y="2804344"/>
              <a:ext cx="192883" cy="191905"/>
            </a:xfrm>
            <a:custGeom>
              <a:avLst/>
              <a:gdLst/>
              <a:ahLst/>
              <a:cxnLst/>
              <a:rect l="l" t="t" r="r" b="b"/>
              <a:pathLst>
                <a:path w="3154" h="3138" extrusionOk="0">
                  <a:moveTo>
                    <a:pt x="1585" y="0"/>
                  </a:moveTo>
                  <a:cubicBezTo>
                    <a:pt x="714" y="0"/>
                    <a:pt x="1" y="697"/>
                    <a:pt x="1" y="1569"/>
                  </a:cubicBezTo>
                  <a:cubicBezTo>
                    <a:pt x="1" y="2440"/>
                    <a:pt x="714" y="3137"/>
                    <a:pt x="1585" y="3137"/>
                  </a:cubicBezTo>
                  <a:cubicBezTo>
                    <a:pt x="2456" y="3137"/>
                    <a:pt x="3153" y="2440"/>
                    <a:pt x="3153" y="1569"/>
                  </a:cubicBezTo>
                  <a:cubicBezTo>
                    <a:pt x="3153" y="697"/>
                    <a:pt x="2456"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7;p36">
              <a:extLst>
                <a:ext uri="{FF2B5EF4-FFF2-40B4-BE49-F238E27FC236}">
                  <a16:creationId xmlns:a16="http://schemas.microsoft.com/office/drawing/2014/main" id="{906D5CB6-5569-4D1B-FE24-A1A4BF122D5B}"/>
                </a:ext>
              </a:extLst>
            </p:cNvPr>
            <p:cNvSpPr/>
            <p:nvPr/>
          </p:nvSpPr>
          <p:spPr>
            <a:xfrm rot="944273">
              <a:off x="6609827" y="2804344"/>
              <a:ext cx="192883" cy="191905"/>
            </a:xfrm>
            <a:custGeom>
              <a:avLst/>
              <a:gdLst/>
              <a:ahLst/>
              <a:cxnLst/>
              <a:rect l="l" t="t" r="r" b="b"/>
              <a:pathLst>
                <a:path w="3154" h="3138" extrusionOk="0">
                  <a:moveTo>
                    <a:pt x="1585" y="0"/>
                  </a:moveTo>
                  <a:cubicBezTo>
                    <a:pt x="714" y="0"/>
                    <a:pt x="1" y="697"/>
                    <a:pt x="1" y="1569"/>
                  </a:cubicBezTo>
                  <a:cubicBezTo>
                    <a:pt x="1" y="2440"/>
                    <a:pt x="714" y="3137"/>
                    <a:pt x="1585" y="3137"/>
                  </a:cubicBezTo>
                  <a:cubicBezTo>
                    <a:pt x="2456" y="3137"/>
                    <a:pt x="3153" y="2440"/>
                    <a:pt x="3153" y="1569"/>
                  </a:cubicBezTo>
                  <a:cubicBezTo>
                    <a:pt x="3153" y="697"/>
                    <a:pt x="2456" y="0"/>
                    <a:pt x="1585" y="0"/>
                  </a:cubicBezTo>
                  <a:close/>
                </a:path>
              </a:pathLst>
            </a:custGeom>
            <a:solidFill>
              <a:schemeClr val="lt1"/>
            </a:solidFill>
            <a:ln w="800" cap="flat" cmpd="sng">
              <a:solidFill>
                <a:schemeClr val="lt1"/>
              </a:solidFill>
              <a:prstDash val="solid"/>
              <a:miter lim="15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8;p36">
              <a:extLst>
                <a:ext uri="{FF2B5EF4-FFF2-40B4-BE49-F238E27FC236}">
                  <a16:creationId xmlns:a16="http://schemas.microsoft.com/office/drawing/2014/main" id="{3BD78453-0D81-D54E-C67B-2C8752946117}"/>
                </a:ext>
              </a:extLst>
            </p:cNvPr>
            <p:cNvSpPr/>
            <p:nvPr/>
          </p:nvSpPr>
          <p:spPr>
            <a:xfrm rot="944273">
              <a:off x="6689977" y="2726937"/>
              <a:ext cx="91182" cy="28070"/>
            </a:xfrm>
            <a:custGeom>
              <a:avLst/>
              <a:gdLst/>
              <a:ahLst/>
              <a:cxnLst/>
              <a:rect l="l" t="t" r="r" b="b"/>
              <a:pathLst>
                <a:path w="1491" h="459" extrusionOk="0">
                  <a:moveTo>
                    <a:pt x="843" y="0"/>
                  </a:moveTo>
                  <a:cubicBezTo>
                    <a:pt x="795" y="0"/>
                    <a:pt x="746" y="5"/>
                    <a:pt x="698" y="15"/>
                  </a:cubicBezTo>
                  <a:cubicBezTo>
                    <a:pt x="397" y="31"/>
                    <a:pt x="128" y="189"/>
                    <a:pt x="1" y="459"/>
                  </a:cubicBezTo>
                  <a:cubicBezTo>
                    <a:pt x="223" y="348"/>
                    <a:pt x="492" y="269"/>
                    <a:pt x="746" y="269"/>
                  </a:cubicBezTo>
                  <a:cubicBezTo>
                    <a:pt x="811" y="260"/>
                    <a:pt x="876" y="256"/>
                    <a:pt x="942" y="256"/>
                  </a:cubicBezTo>
                  <a:cubicBezTo>
                    <a:pt x="1129" y="256"/>
                    <a:pt x="1314" y="289"/>
                    <a:pt x="1490" y="348"/>
                  </a:cubicBezTo>
                  <a:cubicBezTo>
                    <a:pt x="1344" y="135"/>
                    <a:pt x="1097" y="0"/>
                    <a:pt x="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9;p36">
              <a:extLst>
                <a:ext uri="{FF2B5EF4-FFF2-40B4-BE49-F238E27FC236}">
                  <a16:creationId xmlns:a16="http://schemas.microsoft.com/office/drawing/2014/main" id="{CC59EF23-5857-6E50-9A79-040C1409E151}"/>
                </a:ext>
              </a:extLst>
            </p:cNvPr>
            <p:cNvSpPr/>
            <p:nvPr/>
          </p:nvSpPr>
          <p:spPr>
            <a:xfrm rot="944273">
              <a:off x="4315146" y="1891482"/>
              <a:ext cx="3743667" cy="1355501"/>
            </a:xfrm>
            <a:custGeom>
              <a:avLst/>
              <a:gdLst/>
              <a:ahLst/>
              <a:cxnLst/>
              <a:rect l="l" t="t" r="r" b="b"/>
              <a:pathLst>
                <a:path w="61216" h="22165" extrusionOk="0">
                  <a:moveTo>
                    <a:pt x="38973" y="1"/>
                  </a:moveTo>
                  <a:lnTo>
                    <a:pt x="31875" y="1411"/>
                  </a:lnTo>
                  <a:lnTo>
                    <a:pt x="31558" y="729"/>
                  </a:lnTo>
                  <a:cubicBezTo>
                    <a:pt x="31558" y="729"/>
                    <a:pt x="31321" y="428"/>
                    <a:pt x="31083" y="428"/>
                  </a:cubicBezTo>
                  <a:cubicBezTo>
                    <a:pt x="30846" y="428"/>
                    <a:pt x="30133" y="1427"/>
                    <a:pt x="30133" y="1427"/>
                  </a:cubicBezTo>
                  <a:lnTo>
                    <a:pt x="23605" y="587"/>
                  </a:lnTo>
                  <a:lnTo>
                    <a:pt x="23463" y="872"/>
                  </a:lnTo>
                  <a:lnTo>
                    <a:pt x="23463" y="1157"/>
                  </a:lnTo>
                  <a:lnTo>
                    <a:pt x="29277" y="2472"/>
                  </a:lnTo>
                  <a:cubicBezTo>
                    <a:pt x="29277" y="2472"/>
                    <a:pt x="28374" y="3470"/>
                    <a:pt x="28010" y="4215"/>
                  </a:cubicBezTo>
                  <a:cubicBezTo>
                    <a:pt x="27645" y="4959"/>
                    <a:pt x="25570" y="9585"/>
                    <a:pt x="25570" y="9585"/>
                  </a:cubicBezTo>
                  <a:lnTo>
                    <a:pt x="21419" y="9284"/>
                  </a:lnTo>
                  <a:lnTo>
                    <a:pt x="1283" y="6053"/>
                  </a:lnTo>
                  <a:cubicBezTo>
                    <a:pt x="1267" y="6053"/>
                    <a:pt x="1236" y="6037"/>
                    <a:pt x="1220" y="6021"/>
                  </a:cubicBezTo>
                  <a:lnTo>
                    <a:pt x="459" y="5118"/>
                  </a:lnTo>
                  <a:cubicBezTo>
                    <a:pt x="441" y="5099"/>
                    <a:pt x="417" y="5092"/>
                    <a:pt x="394" y="5092"/>
                  </a:cubicBezTo>
                  <a:cubicBezTo>
                    <a:pt x="378" y="5092"/>
                    <a:pt x="362" y="5095"/>
                    <a:pt x="349" y="5102"/>
                  </a:cubicBezTo>
                  <a:lnTo>
                    <a:pt x="63" y="5197"/>
                  </a:lnTo>
                  <a:cubicBezTo>
                    <a:pt x="16" y="5229"/>
                    <a:pt x="0" y="5276"/>
                    <a:pt x="16" y="5324"/>
                  </a:cubicBezTo>
                  <a:lnTo>
                    <a:pt x="475" y="6607"/>
                  </a:lnTo>
                  <a:cubicBezTo>
                    <a:pt x="491" y="6639"/>
                    <a:pt x="523" y="6670"/>
                    <a:pt x="555" y="6670"/>
                  </a:cubicBezTo>
                  <a:lnTo>
                    <a:pt x="24128" y="12770"/>
                  </a:lnTo>
                  <a:lnTo>
                    <a:pt x="23114" y="15004"/>
                  </a:lnTo>
                  <a:cubicBezTo>
                    <a:pt x="23114" y="15004"/>
                    <a:pt x="22401" y="16699"/>
                    <a:pt x="22496" y="18410"/>
                  </a:cubicBezTo>
                  <a:cubicBezTo>
                    <a:pt x="22496" y="20533"/>
                    <a:pt x="23986" y="22164"/>
                    <a:pt x="26093" y="22164"/>
                  </a:cubicBezTo>
                  <a:cubicBezTo>
                    <a:pt x="27455" y="22164"/>
                    <a:pt x="28897" y="21531"/>
                    <a:pt x="29578" y="20469"/>
                  </a:cubicBezTo>
                  <a:cubicBezTo>
                    <a:pt x="30687" y="18758"/>
                    <a:pt x="31162" y="15590"/>
                    <a:pt x="31162" y="15590"/>
                  </a:cubicBezTo>
                  <a:cubicBezTo>
                    <a:pt x="31907" y="15400"/>
                    <a:pt x="32477" y="14782"/>
                    <a:pt x="32588" y="14006"/>
                  </a:cubicBezTo>
                  <a:cubicBezTo>
                    <a:pt x="32842" y="12659"/>
                    <a:pt x="32842" y="12881"/>
                    <a:pt x="33159" y="12738"/>
                  </a:cubicBezTo>
                  <a:cubicBezTo>
                    <a:pt x="33460" y="12611"/>
                    <a:pt x="59172" y="5165"/>
                    <a:pt x="60297" y="4833"/>
                  </a:cubicBezTo>
                  <a:cubicBezTo>
                    <a:pt x="60313" y="4833"/>
                    <a:pt x="60344" y="4817"/>
                    <a:pt x="60344" y="4801"/>
                  </a:cubicBezTo>
                  <a:lnTo>
                    <a:pt x="61200" y="3407"/>
                  </a:lnTo>
                  <a:cubicBezTo>
                    <a:pt x="61216" y="3375"/>
                    <a:pt x="61216" y="3312"/>
                    <a:pt x="61184" y="3280"/>
                  </a:cubicBezTo>
                  <a:lnTo>
                    <a:pt x="61041" y="3138"/>
                  </a:lnTo>
                  <a:cubicBezTo>
                    <a:pt x="61026" y="3122"/>
                    <a:pt x="61002" y="3114"/>
                    <a:pt x="60978" y="3114"/>
                  </a:cubicBezTo>
                  <a:cubicBezTo>
                    <a:pt x="60954" y="3114"/>
                    <a:pt x="60931" y="3122"/>
                    <a:pt x="60915" y="3138"/>
                  </a:cubicBezTo>
                  <a:lnTo>
                    <a:pt x="59726" y="4167"/>
                  </a:lnTo>
                  <a:cubicBezTo>
                    <a:pt x="59726" y="4183"/>
                    <a:pt x="59711" y="4183"/>
                    <a:pt x="59695" y="4199"/>
                  </a:cubicBezTo>
                  <a:lnTo>
                    <a:pt x="37927" y="8793"/>
                  </a:lnTo>
                  <a:lnTo>
                    <a:pt x="32351" y="9411"/>
                  </a:lnTo>
                  <a:lnTo>
                    <a:pt x="32351" y="9411"/>
                  </a:lnTo>
                  <a:lnTo>
                    <a:pt x="32953" y="5847"/>
                  </a:lnTo>
                  <a:cubicBezTo>
                    <a:pt x="32953" y="5847"/>
                    <a:pt x="33317" y="4801"/>
                    <a:pt x="32351" y="2456"/>
                  </a:cubicBezTo>
                  <a:lnTo>
                    <a:pt x="38973" y="619"/>
                  </a:lnTo>
                  <a:lnTo>
                    <a:pt x="389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0;p36">
              <a:extLst>
                <a:ext uri="{FF2B5EF4-FFF2-40B4-BE49-F238E27FC236}">
                  <a16:creationId xmlns:a16="http://schemas.microsoft.com/office/drawing/2014/main" id="{36D7C8CD-4ACA-E4C5-49C4-AD7E837837EC}"/>
                </a:ext>
              </a:extLst>
            </p:cNvPr>
            <p:cNvSpPr/>
            <p:nvPr/>
          </p:nvSpPr>
          <p:spPr>
            <a:xfrm rot="944273">
              <a:off x="5254071" y="2408385"/>
              <a:ext cx="265168" cy="252631"/>
            </a:xfrm>
            <a:custGeom>
              <a:avLst/>
              <a:gdLst/>
              <a:ahLst/>
              <a:cxnLst/>
              <a:rect l="l" t="t" r="r" b="b"/>
              <a:pathLst>
                <a:path w="4336" h="4131" extrusionOk="0">
                  <a:moveTo>
                    <a:pt x="2829" y="0"/>
                  </a:moveTo>
                  <a:cubicBezTo>
                    <a:pt x="2634" y="0"/>
                    <a:pt x="2404" y="32"/>
                    <a:pt x="2133" y="113"/>
                  </a:cubicBezTo>
                  <a:cubicBezTo>
                    <a:pt x="976" y="462"/>
                    <a:pt x="485" y="1983"/>
                    <a:pt x="485" y="1983"/>
                  </a:cubicBezTo>
                  <a:cubicBezTo>
                    <a:pt x="0" y="3133"/>
                    <a:pt x="928" y="4130"/>
                    <a:pt x="1920" y="4130"/>
                  </a:cubicBezTo>
                  <a:cubicBezTo>
                    <a:pt x="2322" y="4130"/>
                    <a:pt x="2734" y="3966"/>
                    <a:pt x="3068" y="3583"/>
                  </a:cubicBezTo>
                  <a:cubicBezTo>
                    <a:pt x="3670" y="3155"/>
                    <a:pt x="4050" y="2125"/>
                    <a:pt x="4050" y="2125"/>
                  </a:cubicBezTo>
                  <a:cubicBezTo>
                    <a:pt x="4335" y="921"/>
                    <a:pt x="3717" y="335"/>
                    <a:pt x="3717" y="335"/>
                  </a:cubicBezTo>
                  <a:cubicBezTo>
                    <a:pt x="3717" y="335"/>
                    <a:pt x="3466"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1;p36">
              <a:extLst>
                <a:ext uri="{FF2B5EF4-FFF2-40B4-BE49-F238E27FC236}">
                  <a16:creationId xmlns:a16="http://schemas.microsoft.com/office/drawing/2014/main" id="{302CF11F-0A4B-3717-4BDD-8FE6914DE4E7}"/>
                </a:ext>
              </a:extLst>
            </p:cNvPr>
            <p:cNvSpPr/>
            <p:nvPr/>
          </p:nvSpPr>
          <p:spPr>
            <a:xfrm rot="944273">
              <a:off x="5267716" y="2467648"/>
              <a:ext cx="188052" cy="188052"/>
            </a:xfrm>
            <a:custGeom>
              <a:avLst/>
              <a:gdLst/>
              <a:ahLst/>
              <a:cxnLst/>
              <a:rect l="l" t="t" r="r" b="b"/>
              <a:pathLst>
                <a:path w="3075" h="3075" extrusionOk="0">
                  <a:moveTo>
                    <a:pt x="1537" y="1"/>
                  </a:moveTo>
                  <a:cubicBezTo>
                    <a:pt x="698" y="1"/>
                    <a:pt x="1" y="682"/>
                    <a:pt x="1" y="1537"/>
                  </a:cubicBezTo>
                  <a:cubicBezTo>
                    <a:pt x="1" y="2377"/>
                    <a:pt x="698" y="3074"/>
                    <a:pt x="1537" y="3074"/>
                  </a:cubicBezTo>
                  <a:cubicBezTo>
                    <a:pt x="2393" y="3074"/>
                    <a:pt x="3074" y="2377"/>
                    <a:pt x="3074" y="1537"/>
                  </a:cubicBezTo>
                  <a:cubicBezTo>
                    <a:pt x="3074" y="682"/>
                    <a:pt x="2393" y="1"/>
                    <a:pt x="1537" y="1"/>
                  </a:cubicBezTo>
                  <a:close/>
                </a:path>
              </a:pathLst>
            </a:custGeom>
            <a:solidFill>
              <a:schemeClr val="lt1"/>
            </a:solidFill>
            <a:ln w="800" cap="flat" cmpd="sng">
              <a:solidFill>
                <a:schemeClr val="lt1"/>
              </a:solidFill>
              <a:prstDash val="solid"/>
              <a:miter lim="15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2;p36">
              <a:extLst>
                <a:ext uri="{FF2B5EF4-FFF2-40B4-BE49-F238E27FC236}">
                  <a16:creationId xmlns:a16="http://schemas.microsoft.com/office/drawing/2014/main" id="{E3C5AF12-5968-D1D0-CF2B-36EC319F914C}"/>
                </a:ext>
              </a:extLst>
            </p:cNvPr>
            <p:cNvSpPr/>
            <p:nvPr/>
          </p:nvSpPr>
          <p:spPr>
            <a:xfrm rot="944273">
              <a:off x="5285545" y="2484145"/>
              <a:ext cx="153132" cy="152215"/>
            </a:xfrm>
            <a:custGeom>
              <a:avLst/>
              <a:gdLst/>
              <a:ahLst/>
              <a:cxnLst/>
              <a:rect l="l" t="t" r="r" b="b"/>
              <a:pathLst>
                <a:path w="2504" h="2489" extrusionOk="0">
                  <a:moveTo>
                    <a:pt x="1252" y="1"/>
                  </a:moveTo>
                  <a:cubicBezTo>
                    <a:pt x="571" y="1"/>
                    <a:pt x="1" y="555"/>
                    <a:pt x="1" y="1237"/>
                  </a:cubicBezTo>
                  <a:cubicBezTo>
                    <a:pt x="1" y="1934"/>
                    <a:pt x="571" y="2488"/>
                    <a:pt x="1252" y="2488"/>
                  </a:cubicBezTo>
                  <a:cubicBezTo>
                    <a:pt x="1949" y="2488"/>
                    <a:pt x="2504" y="1934"/>
                    <a:pt x="2504" y="1237"/>
                  </a:cubicBezTo>
                  <a:cubicBezTo>
                    <a:pt x="2504" y="555"/>
                    <a:pt x="1949"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3;p36">
              <a:extLst>
                <a:ext uri="{FF2B5EF4-FFF2-40B4-BE49-F238E27FC236}">
                  <a16:creationId xmlns:a16="http://schemas.microsoft.com/office/drawing/2014/main" id="{4CB0D3D2-97BD-E754-6523-2F5026D617D5}"/>
                </a:ext>
              </a:extLst>
            </p:cNvPr>
            <p:cNvSpPr/>
            <p:nvPr/>
          </p:nvSpPr>
          <p:spPr>
            <a:xfrm rot="944273">
              <a:off x="5420407" y="2412697"/>
              <a:ext cx="117907" cy="69044"/>
            </a:xfrm>
            <a:custGeom>
              <a:avLst/>
              <a:gdLst/>
              <a:ahLst/>
              <a:cxnLst/>
              <a:rect l="l" t="t" r="r" b="b"/>
              <a:pathLst>
                <a:path w="1928" h="1129" extrusionOk="0">
                  <a:moveTo>
                    <a:pt x="786" y="0"/>
                  </a:moveTo>
                  <a:cubicBezTo>
                    <a:pt x="456" y="0"/>
                    <a:pt x="1" y="384"/>
                    <a:pt x="1" y="384"/>
                  </a:cubicBezTo>
                  <a:cubicBezTo>
                    <a:pt x="205" y="335"/>
                    <a:pt x="384" y="315"/>
                    <a:pt x="540" y="315"/>
                  </a:cubicBezTo>
                  <a:cubicBezTo>
                    <a:pt x="1186" y="315"/>
                    <a:pt x="1442" y="654"/>
                    <a:pt x="1442" y="654"/>
                  </a:cubicBezTo>
                  <a:cubicBezTo>
                    <a:pt x="1569" y="796"/>
                    <a:pt x="1664" y="955"/>
                    <a:pt x="1727" y="1129"/>
                  </a:cubicBezTo>
                  <a:cubicBezTo>
                    <a:pt x="1928" y="19"/>
                    <a:pt x="913" y="4"/>
                    <a:pt x="844" y="4"/>
                  </a:cubicBezTo>
                  <a:cubicBezTo>
                    <a:pt x="842" y="4"/>
                    <a:pt x="841" y="4"/>
                    <a:pt x="840" y="4"/>
                  </a:cubicBezTo>
                  <a:cubicBezTo>
                    <a:pt x="823" y="2"/>
                    <a:pt x="80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4;p36">
              <a:extLst>
                <a:ext uri="{FF2B5EF4-FFF2-40B4-BE49-F238E27FC236}">
                  <a16:creationId xmlns:a16="http://schemas.microsoft.com/office/drawing/2014/main" id="{0C67392D-0D84-6367-0869-69F2BF39EE66}"/>
                </a:ext>
              </a:extLst>
            </p:cNvPr>
            <p:cNvSpPr/>
            <p:nvPr/>
          </p:nvSpPr>
          <p:spPr>
            <a:xfrm rot="944273">
              <a:off x="5417635" y="2362019"/>
              <a:ext cx="73692" cy="91060"/>
            </a:xfrm>
            <a:custGeom>
              <a:avLst/>
              <a:gdLst/>
              <a:ahLst/>
              <a:cxnLst/>
              <a:rect l="l" t="t" r="r" b="b"/>
              <a:pathLst>
                <a:path w="1205" h="1489" extrusionOk="0">
                  <a:moveTo>
                    <a:pt x="286" y="1"/>
                  </a:moveTo>
                  <a:lnTo>
                    <a:pt x="1" y="1411"/>
                  </a:lnTo>
                  <a:cubicBezTo>
                    <a:pt x="1" y="1411"/>
                    <a:pt x="22" y="1488"/>
                    <a:pt x="97" y="1488"/>
                  </a:cubicBezTo>
                  <a:cubicBezTo>
                    <a:pt x="134" y="1488"/>
                    <a:pt x="185" y="1469"/>
                    <a:pt x="254" y="1411"/>
                  </a:cubicBezTo>
                  <a:cubicBezTo>
                    <a:pt x="476" y="1237"/>
                    <a:pt x="713" y="1078"/>
                    <a:pt x="951" y="952"/>
                  </a:cubicBezTo>
                  <a:lnTo>
                    <a:pt x="1205" y="207"/>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p36">
              <a:extLst>
                <a:ext uri="{FF2B5EF4-FFF2-40B4-BE49-F238E27FC236}">
                  <a16:creationId xmlns:a16="http://schemas.microsoft.com/office/drawing/2014/main" id="{C59DFFC8-E0A2-6FB0-AB0F-7FB7A2D3C3D2}"/>
                </a:ext>
              </a:extLst>
            </p:cNvPr>
            <p:cNvSpPr/>
            <p:nvPr/>
          </p:nvSpPr>
          <p:spPr>
            <a:xfrm rot="944273">
              <a:off x="6631161" y="2824782"/>
              <a:ext cx="151175" cy="151236"/>
            </a:xfrm>
            <a:custGeom>
              <a:avLst/>
              <a:gdLst/>
              <a:ahLst/>
              <a:cxnLst/>
              <a:rect l="l" t="t" r="r" b="b"/>
              <a:pathLst>
                <a:path w="2472" h="2473" extrusionOk="0">
                  <a:moveTo>
                    <a:pt x="1236" y="1"/>
                  </a:moveTo>
                  <a:cubicBezTo>
                    <a:pt x="555" y="1"/>
                    <a:pt x="0" y="555"/>
                    <a:pt x="0" y="1237"/>
                  </a:cubicBezTo>
                  <a:cubicBezTo>
                    <a:pt x="0" y="1918"/>
                    <a:pt x="555" y="2472"/>
                    <a:pt x="1236" y="2472"/>
                  </a:cubicBezTo>
                  <a:cubicBezTo>
                    <a:pt x="1917" y="2472"/>
                    <a:pt x="2472" y="1918"/>
                    <a:pt x="2472" y="1237"/>
                  </a:cubicBezTo>
                  <a:cubicBezTo>
                    <a:pt x="2472" y="555"/>
                    <a:pt x="191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6;p36">
              <a:extLst>
                <a:ext uri="{FF2B5EF4-FFF2-40B4-BE49-F238E27FC236}">
                  <a16:creationId xmlns:a16="http://schemas.microsoft.com/office/drawing/2014/main" id="{C1CE5E1F-A6C8-1656-F584-F38799651223}"/>
                </a:ext>
              </a:extLst>
            </p:cNvPr>
            <p:cNvSpPr/>
            <p:nvPr/>
          </p:nvSpPr>
          <p:spPr>
            <a:xfrm rot="944273">
              <a:off x="6720258" y="2692003"/>
              <a:ext cx="39751" cy="83354"/>
            </a:xfrm>
            <a:custGeom>
              <a:avLst/>
              <a:gdLst/>
              <a:ahLst/>
              <a:cxnLst/>
              <a:rect l="l" t="t" r="r" b="b"/>
              <a:pathLst>
                <a:path w="650" h="1363" extrusionOk="0">
                  <a:moveTo>
                    <a:pt x="618" y="0"/>
                  </a:moveTo>
                  <a:lnTo>
                    <a:pt x="48" y="174"/>
                  </a:lnTo>
                  <a:cubicBezTo>
                    <a:pt x="48" y="174"/>
                    <a:pt x="1" y="1363"/>
                    <a:pt x="295" y="1363"/>
                  </a:cubicBezTo>
                  <a:cubicBezTo>
                    <a:pt x="297" y="1363"/>
                    <a:pt x="299" y="1363"/>
                    <a:pt x="301" y="1362"/>
                  </a:cubicBezTo>
                  <a:cubicBezTo>
                    <a:pt x="602" y="1347"/>
                    <a:pt x="650" y="1061"/>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7;p36">
              <a:extLst>
                <a:ext uri="{FF2B5EF4-FFF2-40B4-BE49-F238E27FC236}">
                  <a16:creationId xmlns:a16="http://schemas.microsoft.com/office/drawing/2014/main" id="{9F14A140-2886-3C5A-4F33-7D9F3D3E1BD1}"/>
                </a:ext>
              </a:extLst>
            </p:cNvPr>
            <p:cNvSpPr/>
            <p:nvPr/>
          </p:nvSpPr>
          <p:spPr>
            <a:xfrm rot="944273">
              <a:off x="5915186" y="1899741"/>
              <a:ext cx="382769" cy="98827"/>
            </a:xfrm>
            <a:custGeom>
              <a:avLst/>
              <a:gdLst/>
              <a:ahLst/>
              <a:cxnLst/>
              <a:rect l="l" t="t" r="r" b="b"/>
              <a:pathLst>
                <a:path w="6259" h="1616" extrusionOk="0">
                  <a:moveTo>
                    <a:pt x="1" y="0"/>
                  </a:moveTo>
                  <a:lnTo>
                    <a:pt x="1" y="269"/>
                  </a:lnTo>
                  <a:lnTo>
                    <a:pt x="5815" y="1616"/>
                  </a:lnTo>
                  <a:lnTo>
                    <a:pt x="6259" y="109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p36">
              <a:extLst>
                <a:ext uri="{FF2B5EF4-FFF2-40B4-BE49-F238E27FC236}">
                  <a16:creationId xmlns:a16="http://schemas.microsoft.com/office/drawing/2014/main" id="{C5CED381-7FC8-E27B-DA34-663B4477B2EF}"/>
                </a:ext>
              </a:extLst>
            </p:cNvPr>
            <p:cNvSpPr/>
            <p:nvPr/>
          </p:nvSpPr>
          <p:spPr>
            <a:xfrm rot="944273">
              <a:off x="6428686" y="2013852"/>
              <a:ext cx="418606" cy="131850"/>
            </a:xfrm>
            <a:custGeom>
              <a:avLst/>
              <a:gdLst/>
              <a:ahLst/>
              <a:cxnLst/>
              <a:rect l="l" t="t" r="r" b="b"/>
              <a:pathLst>
                <a:path w="6845" h="2156" extrusionOk="0">
                  <a:moveTo>
                    <a:pt x="6845" y="1"/>
                  </a:moveTo>
                  <a:lnTo>
                    <a:pt x="1" y="1601"/>
                  </a:lnTo>
                  <a:lnTo>
                    <a:pt x="223" y="2155"/>
                  </a:lnTo>
                  <a:lnTo>
                    <a:pt x="6845" y="318"/>
                  </a:lnTo>
                  <a:lnTo>
                    <a:pt x="6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9;p36">
              <a:extLst>
                <a:ext uri="{FF2B5EF4-FFF2-40B4-BE49-F238E27FC236}">
                  <a16:creationId xmlns:a16="http://schemas.microsoft.com/office/drawing/2014/main" id="{6407D876-9950-D1B5-8B21-F7D14AA2DD9C}"/>
                </a:ext>
              </a:extLst>
            </p:cNvPr>
            <p:cNvSpPr/>
            <p:nvPr/>
          </p:nvSpPr>
          <p:spPr>
            <a:xfrm rot="944273">
              <a:off x="6213196" y="2349500"/>
              <a:ext cx="1837954" cy="757711"/>
            </a:xfrm>
            <a:custGeom>
              <a:avLst/>
              <a:gdLst/>
              <a:ahLst/>
              <a:cxnLst/>
              <a:rect l="l" t="t" r="r" b="b"/>
              <a:pathLst>
                <a:path w="30054" h="12390" extrusionOk="0">
                  <a:moveTo>
                    <a:pt x="29927" y="1"/>
                  </a:moveTo>
                  <a:lnTo>
                    <a:pt x="28945" y="1237"/>
                  </a:lnTo>
                  <a:cubicBezTo>
                    <a:pt x="28929" y="1252"/>
                    <a:pt x="28913" y="1252"/>
                    <a:pt x="28881" y="1268"/>
                  </a:cubicBezTo>
                  <a:lnTo>
                    <a:pt x="888" y="8112"/>
                  </a:lnTo>
                  <a:cubicBezTo>
                    <a:pt x="824" y="8128"/>
                    <a:pt x="777" y="8192"/>
                    <a:pt x="761" y="8255"/>
                  </a:cubicBezTo>
                  <a:lnTo>
                    <a:pt x="0" y="12390"/>
                  </a:lnTo>
                  <a:cubicBezTo>
                    <a:pt x="745" y="12200"/>
                    <a:pt x="1315" y="11582"/>
                    <a:pt x="1426" y="10806"/>
                  </a:cubicBezTo>
                  <a:cubicBezTo>
                    <a:pt x="1680" y="9459"/>
                    <a:pt x="1680" y="9681"/>
                    <a:pt x="1997" y="9538"/>
                  </a:cubicBezTo>
                  <a:cubicBezTo>
                    <a:pt x="2298" y="9411"/>
                    <a:pt x="28010" y="1965"/>
                    <a:pt x="29135" y="1633"/>
                  </a:cubicBezTo>
                  <a:cubicBezTo>
                    <a:pt x="29151" y="1633"/>
                    <a:pt x="29182" y="1617"/>
                    <a:pt x="29182" y="1601"/>
                  </a:cubicBezTo>
                  <a:lnTo>
                    <a:pt x="30038" y="207"/>
                  </a:lnTo>
                  <a:cubicBezTo>
                    <a:pt x="30054" y="175"/>
                    <a:pt x="30054" y="112"/>
                    <a:pt x="30022" y="80"/>
                  </a:cubicBezTo>
                  <a:lnTo>
                    <a:pt x="29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0;p36">
              <a:extLst>
                <a:ext uri="{FF2B5EF4-FFF2-40B4-BE49-F238E27FC236}">
                  <a16:creationId xmlns:a16="http://schemas.microsoft.com/office/drawing/2014/main" id="{16FDA1BF-7094-D368-BA63-63899CE1C684}"/>
                </a:ext>
              </a:extLst>
            </p:cNvPr>
            <p:cNvSpPr/>
            <p:nvPr/>
          </p:nvSpPr>
          <p:spPr>
            <a:xfrm rot="944273">
              <a:off x="4391850" y="1917703"/>
              <a:ext cx="1521170" cy="458296"/>
            </a:xfrm>
            <a:custGeom>
              <a:avLst/>
              <a:gdLst/>
              <a:ahLst/>
              <a:cxnLst/>
              <a:rect l="l" t="t" r="r" b="b"/>
              <a:pathLst>
                <a:path w="24874" h="7494" extrusionOk="0">
                  <a:moveTo>
                    <a:pt x="1" y="0"/>
                  </a:moveTo>
                  <a:cubicBezTo>
                    <a:pt x="1" y="16"/>
                    <a:pt x="1" y="32"/>
                    <a:pt x="1" y="48"/>
                  </a:cubicBezTo>
                  <a:lnTo>
                    <a:pt x="460" y="1331"/>
                  </a:lnTo>
                  <a:cubicBezTo>
                    <a:pt x="476" y="1363"/>
                    <a:pt x="508" y="1394"/>
                    <a:pt x="540" y="1394"/>
                  </a:cubicBezTo>
                  <a:lnTo>
                    <a:pt x="24113" y="7494"/>
                  </a:lnTo>
                  <a:lnTo>
                    <a:pt x="24858" y="5894"/>
                  </a:lnTo>
                  <a:cubicBezTo>
                    <a:pt x="24874" y="5862"/>
                    <a:pt x="24858" y="5830"/>
                    <a:pt x="24842" y="5830"/>
                  </a:cubicBezTo>
                  <a:lnTo>
                    <a:pt x="872" y="1030"/>
                  </a:lnTo>
                  <a:cubicBezTo>
                    <a:pt x="856" y="1030"/>
                    <a:pt x="825" y="1014"/>
                    <a:pt x="809" y="99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1;p36">
              <a:extLst>
                <a:ext uri="{FF2B5EF4-FFF2-40B4-BE49-F238E27FC236}">
                  <a16:creationId xmlns:a16="http://schemas.microsoft.com/office/drawing/2014/main" id="{80FCE4B2-34EC-E83B-36FF-FEBE9BD2F4D4}"/>
                </a:ext>
              </a:extLst>
            </p:cNvPr>
            <p:cNvSpPr/>
            <p:nvPr/>
          </p:nvSpPr>
          <p:spPr>
            <a:xfrm rot="944273">
              <a:off x="6392008" y="1516835"/>
              <a:ext cx="44643" cy="541711"/>
            </a:xfrm>
            <a:custGeom>
              <a:avLst/>
              <a:gdLst/>
              <a:ahLst/>
              <a:cxnLst/>
              <a:rect l="l" t="t" r="r" b="b"/>
              <a:pathLst>
                <a:path w="730" h="8858" extrusionOk="0">
                  <a:moveTo>
                    <a:pt x="565" y="0"/>
                  </a:moveTo>
                  <a:cubicBezTo>
                    <a:pt x="550" y="0"/>
                    <a:pt x="535" y="6"/>
                    <a:pt x="523" y="18"/>
                  </a:cubicBezTo>
                  <a:lnTo>
                    <a:pt x="286" y="160"/>
                  </a:lnTo>
                  <a:cubicBezTo>
                    <a:pt x="238" y="192"/>
                    <a:pt x="222" y="239"/>
                    <a:pt x="222" y="287"/>
                  </a:cubicBezTo>
                  <a:lnTo>
                    <a:pt x="190" y="7511"/>
                  </a:lnTo>
                  <a:cubicBezTo>
                    <a:pt x="206" y="7590"/>
                    <a:pt x="190" y="7670"/>
                    <a:pt x="175" y="7733"/>
                  </a:cubicBezTo>
                  <a:lnTo>
                    <a:pt x="0" y="8794"/>
                  </a:lnTo>
                  <a:lnTo>
                    <a:pt x="492" y="8858"/>
                  </a:lnTo>
                  <a:lnTo>
                    <a:pt x="729" y="7590"/>
                  </a:lnTo>
                  <a:lnTo>
                    <a:pt x="729" y="224"/>
                  </a:lnTo>
                  <a:cubicBezTo>
                    <a:pt x="729" y="192"/>
                    <a:pt x="713" y="144"/>
                    <a:pt x="682" y="113"/>
                  </a:cubicBezTo>
                  <a:lnTo>
                    <a:pt x="634" y="33"/>
                  </a:lnTo>
                  <a:cubicBezTo>
                    <a:pt x="615" y="14"/>
                    <a:pt x="589" y="0"/>
                    <a:pt x="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2;p36">
              <a:extLst>
                <a:ext uri="{FF2B5EF4-FFF2-40B4-BE49-F238E27FC236}">
                  <a16:creationId xmlns:a16="http://schemas.microsoft.com/office/drawing/2014/main" id="{E19C4ABB-2463-1A0F-0847-77C0FC2004E9}"/>
                </a:ext>
              </a:extLst>
            </p:cNvPr>
            <p:cNvSpPr/>
            <p:nvPr/>
          </p:nvSpPr>
          <p:spPr>
            <a:xfrm rot="944273">
              <a:off x="5695303" y="2023298"/>
              <a:ext cx="637541" cy="1011871"/>
            </a:xfrm>
            <a:custGeom>
              <a:avLst/>
              <a:gdLst/>
              <a:ahLst/>
              <a:cxnLst/>
              <a:rect l="l" t="t" r="r" b="b"/>
              <a:pathLst>
                <a:path w="10425" h="16546" extrusionOk="0">
                  <a:moveTo>
                    <a:pt x="10045" y="0"/>
                  </a:moveTo>
                  <a:cubicBezTo>
                    <a:pt x="10298" y="1094"/>
                    <a:pt x="10092" y="1775"/>
                    <a:pt x="10092" y="1775"/>
                  </a:cubicBezTo>
                  <a:lnTo>
                    <a:pt x="7795" y="12072"/>
                  </a:lnTo>
                  <a:cubicBezTo>
                    <a:pt x="7652" y="12706"/>
                    <a:pt x="7145" y="12975"/>
                    <a:pt x="6654" y="13340"/>
                  </a:cubicBezTo>
                  <a:cubicBezTo>
                    <a:pt x="6195" y="13641"/>
                    <a:pt x="5688" y="13863"/>
                    <a:pt x="5149" y="13989"/>
                  </a:cubicBezTo>
                  <a:cubicBezTo>
                    <a:pt x="4737" y="14069"/>
                    <a:pt x="4310" y="14132"/>
                    <a:pt x="3882" y="14164"/>
                  </a:cubicBezTo>
                  <a:cubicBezTo>
                    <a:pt x="3681" y="14174"/>
                    <a:pt x="3479" y="14180"/>
                    <a:pt x="3276" y="14180"/>
                  </a:cubicBezTo>
                  <a:cubicBezTo>
                    <a:pt x="2870" y="14180"/>
                    <a:pt x="2461" y="14158"/>
                    <a:pt x="2060" y="14116"/>
                  </a:cubicBezTo>
                  <a:cubicBezTo>
                    <a:pt x="1078" y="13926"/>
                    <a:pt x="808" y="13562"/>
                    <a:pt x="761" y="13514"/>
                  </a:cubicBezTo>
                  <a:cubicBezTo>
                    <a:pt x="634" y="13340"/>
                    <a:pt x="381" y="13134"/>
                    <a:pt x="571" y="12168"/>
                  </a:cubicBezTo>
                  <a:lnTo>
                    <a:pt x="571" y="12168"/>
                  </a:lnTo>
                  <a:cubicBezTo>
                    <a:pt x="238" y="12960"/>
                    <a:pt x="48" y="13799"/>
                    <a:pt x="0" y="14639"/>
                  </a:cubicBezTo>
                  <a:cubicBezTo>
                    <a:pt x="127" y="15051"/>
                    <a:pt x="397" y="15384"/>
                    <a:pt x="745" y="15590"/>
                  </a:cubicBezTo>
                  <a:cubicBezTo>
                    <a:pt x="1434" y="16039"/>
                    <a:pt x="2648" y="16545"/>
                    <a:pt x="3166" y="16545"/>
                  </a:cubicBezTo>
                  <a:cubicBezTo>
                    <a:pt x="3196" y="16545"/>
                    <a:pt x="3223" y="16544"/>
                    <a:pt x="3248" y="16540"/>
                  </a:cubicBezTo>
                  <a:cubicBezTo>
                    <a:pt x="3723" y="16477"/>
                    <a:pt x="4183" y="16366"/>
                    <a:pt x="4611" y="16192"/>
                  </a:cubicBezTo>
                  <a:cubicBezTo>
                    <a:pt x="5878" y="15764"/>
                    <a:pt x="6639" y="15399"/>
                    <a:pt x="7114" y="15051"/>
                  </a:cubicBezTo>
                  <a:cubicBezTo>
                    <a:pt x="7589" y="14702"/>
                    <a:pt x="8080" y="13799"/>
                    <a:pt x="8302" y="12912"/>
                  </a:cubicBezTo>
                  <a:cubicBezTo>
                    <a:pt x="8302" y="12912"/>
                    <a:pt x="10266" y="2757"/>
                    <a:pt x="10330" y="2361"/>
                  </a:cubicBezTo>
                  <a:cubicBezTo>
                    <a:pt x="10425" y="1553"/>
                    <a:pt x="10330" y="745"/>
                    <a:pt x="10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3;p36">
              <a:extLst>
                <a:ext uri="{FF2B5EF4-FFF2-40B4-BE49-F238E27FC236}">
                  <a16:creationId xmlns:a16="http://schemas.microsoft.com/office/drawing/2014/main" id="{0C76A759-4B87-062D-52EE-169C575AD58B}"/>
                </a:ext>
              </a:extLst>
            </p:cNvPr>
            <p:cNvSpPr/>
            <p:nvPr/>
          </p:nvSpPr>
          <p:spPr>
            <a:xfrm rot="944273">
              <a:off x="5559807" y="2882283"/>
              <a:ext cx="498047" cy="279173"/>
            </a:xfrm>
            <a:custGeom>
              <a:avLst/>
              <a:gdLst/>
              <a:ahLst/>
              <a:cxnLst/>
              <a:rect l="l" t="t" r="r" b="b"/>
              <a:pathLst>
                <a:path w="8144" h="4565" extrusionOk="0">
                  <a:moveTo>
                    <a:pt x="8144" y="1"/>
                  </a:moveTo>
                  <a:lnTo>
                    <a:pt x="8144" y="1"/>
                  </a:lnTo>
                  <a:cubicBezTo>
                    <a:pt x="7779" y="650"/>
                    <a:pt x="7035" y="1759"/>
                    <a:pt x="5926" y="2361"/>
                  </a:cubicBezTo>
                  <a:cubicBezTo>
                    <a:pt x="5102" y="2837"/>
                    <a:pt x="4199" y="3169"/>
                    <a:pt x="3280" y="3359"/>
                  </a:cubicBezTo>
                  <a:cubicBezTo>
                    <a:pt x="3234" y="3366"/>
                    <a:pt x="3188" y="3370"/>
                    <a:pt x="3143" y="3370"/>
                  </a:cubicBezTo>
                  <a:cubicBezTo>
                    <a:pt x="3080" y="3370"/>
                    <a:pt x="3019" y="3362"/>
                    <a:pt x="2963" y="3344"/>
                  </a:cubicBezTo>
                  <a:cubicBezTo>
                    <a:pt x="2488" y="3217"/>
                    <a:pt x="840" y="2536"/>
                    <a:pt x="1" y="1680"/>
                  </a:cubicBezTo>
                  <a:lnTo>
                    <a:pt x="1" y="1680"/>
                  </a:lnTo>
                  <a:cubicBezTo>
                    <a:pt x="280" y="3344"/>
                    <a:pt x="1735" y="4565"/>
                    <a:pt x="3406" y="4565"/>
                  </a:cubicBezTo>
                  <a:cubicBezTo>
                    <a:pt x="3438" y="4565"/>
                    <a:pt x="3470" y="4564"/>
                    <a:pt x="3502" y="4563"/>
                  </a:cubicBezTo>
                  <a:cubicBezTo>
                    <a:pt x="4864" y="4563"/>
                    <a:pt x="6306" y="3930"/>
                    <a:pt x="6987" y="2868"/>
                  </a:cubicBezTo>
                  <a:cubicBezTo>
                    <a:pt x="7510" y="2060"/>
                    <a:pt x="7890" y="951"/>
                    <a:pt x="8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4;p36">
              <a:extLst>
                <a:ext uri="{FF2B5EF4-FFF2-40B4-BE49-F238E27FC236}">
                  <a16:creationId xmlns:a16="http://schemas.microsoft.com/office/drawing/2014/main" id="{3870FDC7-C24B-CB92-146E-99BBE64DB1AC}"/>
                </a:ext>
              </a:extLst>
            </p:cNvPr>
            <p:cNvSpPr/>
            <p:nvPr/>
          </p:nvSpPr>
          <p:spPr>
            <a:xfrm rot="944273">
              <a:off x="5594742" y="2844706"/>
              <a:ext cx="420563" cy="124084"/>
            </a:xfrm>
            <a:custGeom>
              <a:avLst/>
              <a:gdLst/>
              <a:ahLst/>
              <a:cxnLst/>
              <a:rect l="l" t="t" r="r" b="b"/>
              <a:pathLst>
                <a:path w="6877" h="2029" extrusionOk="0">
                  <a:moveTo>
                    <a:pt x="245" y="1"/>
                  </a:moveTo>
                  <a:cubicBezTo>
                    <a:pt x="202" y="1"/>
                    <a:pt x="157" y="32"/>
                    <a:pt x="143" y="84"/>
                  </a:cubicBezTo>
                  <a:lnTo>
                    <a:pt x="17" y="559"/>
                  </a:lnTo>
                  <a:cubicBezTo>
                    <a:pt x="1" y="607"/>
                    <a:pt x="17" y="670"/>
                    <a:pt x="48" y="702"/>
                  </a:cubicBezTo>
                  <a:lnTo>
                    <a:pt x="254" y="987"/>
                  </a:lnTo>
                  <a:lnTo>
                    <a:pt x="381" y="1051"/>
                  </a:lnTo>
                  <a:lnTo>
                    <a:pt x="3059" y="2017"/>
                  </a:lnTo>
                  <a:cubicBezTo>
                    <a:pt x="3090" y="2025"/>
                    <a:pt x="3122" y="2029"/>
                    <a:pt x="3154" y="2029"/>
                  </a:cubicBezTo>
                  <a:cubicBezTo>
                    <a:pt x="3185" y="2029"/>
                    <a:pt x="3217" y="2025"/>
                    <a:pt x="3249" y="2017"/>
                  </a:cubicBezTo>
                  <a:lnTo>
                    <a:pt x="6385" y="1035"/>
                  </a:lnTo>
                  <a:cubicBezTo>
                    <a:pt x="6449" y="1019"/>
                    <a:pt x="6496" y="987"/>
                    <a:pt x="6544" y="940"/>
                  </a:cubicBezTo>
                  <a:lnTo>
                    <a:pt x="6671" y="829"/>
                  </a:lnTo>
                  <a:cubicBezTo>
                    <a:pt x="6829" y="655"/>
                    <a:pt x="6877" y="417"/>
                    <a:pt x="6782" y="211"/>
                  </a:cubicBezTo>
                  <a:cubicBezTo>
                    <a:pt x="6750" y="179"/>
                    <a:pt x="6718" y="148"/>
                    <a:pt x="6671" y="148"/>
                  </a:cubicBezTo>
                  <a:lnTo>
                    <a:pt x="3233" y="639"/>
                  </a:lnTo>
                  <a:cubicBezTo>
                    <a:pt x="3193" y="647"/>
                    <a:pt x="3154" y="651"/>
                    <a:pt x="3114" y="651"/>
                  </a:cubicBezTo>
                  <a:cubicBezTo>
                    <a:pt x="3074" y="651"/>
                    <a:pt x="3035" y="647"/>
                    <a:pt x="2995" y="639"/>
                  </a:cubicBezTo>
                  <a:lnTo>
                    <a:pt x="270" y="5"/>
                  </a:lnTo>
                  <a:cubicBezTo>
                    <a:pt x="262" y="2"/>
                    <a:pt x="253"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33053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9545-70F9-250D-886D-1B513F3A922B}"/>
              </a:ext>
            </a:extLst>
          </p:cNvPr>
          <p:cNvSpPr>
            <a:spLocks noGrp="1"/>
          </p:cNvSpPr>
          <p:nvPr>
            <p:ph type="title"/>
          </p:nvPr>
        </p:nvSpPr>
        <p:spPr>
          <a:xfrm>
            <a:off x="2141639" y="1081001"/>
            <a:ext cx="4563900" cy="488700"/>
          </a:xfrm>
        </p:spPr>
        <p:txBody>
          <a:bodyPr/>
          <a:lstStyle/>
          <a:p>
            <a:r>
              <a:rPr lang="en-GB" sz="3200" dirty="0"/>
              <a:t>Submission to Zindi</a:t>
            </a:r>
          </a:p>
        </p:txBody>
      </p:sp>
      <p:sp>
        <p:nvSpPr>
          <p:cNvPr id="3" name="Subtitle 2">
            <a:extLst>
              <a:ext uri="{FF2B5EF4-FFF2-40B4-BE49-F238E27FC236}">
                <a16:creationId xmlns:a16="http://schemas.microsoft.com/office/drawing/2014/main" id="{1FB53389-3B80-FC0C-4CCB-5DF8FD726DC4}"/>
              </a:ext>
            </a:extLst>
          </p:cNvPr>
          <p:cNvSpPr>
            <a:spLocks noGrp="1"/>
          </p:cNvSpPr>
          <p:nvPr>
            <p:ph type="subTitle" idx="1"/>
          </p:nvPr>
        </p:nvSpPr>
        <p:spPr>
          <a:xfrm>
            <a:off x="2202916" y="2004740"/>
            <a:ext cx="3854274" cy="1134019"/>
          </a:xfrm>
        </p:spPr>
        <p:txBody>
          <a:bodyPr/>
          <a:lstStyle/>
          <a:p>
            <a:pPr algn="l"/>
            <a:r>
              <a:rPr lang="en-GB" b="1" dirty="0">
                <a:solidFill>
                  <a:schemeClr val="bg2"/>
                </a:solidFill>
              </a:rPr>
              <a:t>Public Score: 98.61</a:t>
            </a:r>
          </a:p>
          <a:p>
            <a:pPr algn="l"/>
            <a:r>
              <a:rPr lang="en-GB" b="1" dirty="0">
                <a:solidFill>
                  <a:schemeClr val="bg2"/>
                </a:solidFill>
              </a:rPr>
              <a:t>Rank: 188 / 289</a:t>
            </a:r>
          </a:p>
        </p:txBody>
      </p:sp>
    </p:spTree>
    <p:extLst>
      <p:ext uri="{BB962C8B-B14F-4D97-AF65-F5344CB8AC3E}">
        <p14:creationId xmlns:p14="http://schemas.microsoft.com/office/powerpoint/2010/main" val="2746120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men sitting at a table with laptops&#10;&#10;AI-generated content may be incorrect.">
            <a:extLst>
              <a:ext uri="{FF2B5EF4-FFF2-40B4-BE49-F238E27FC236}">
                <a16:creationId xmlns:a16="http://schemas.microsoft.com/office/drawing/2014/main" id="{519BD6AD-AEB1-E8B3-AA36-A3E9742BBC8A}"/>
              </a:ext>
            </a:extLst>
          </p:cNvPr>
          <p:cNvPicPr>
            <a:picLocks noChangeAspect="1"/>
          </p:cNvPicPr>
          <p:nvPr/>
        </p:nvPicPr>
        <p:blipFill>
          <a:blip r:embed="rId2"/>
          <a:stretch>
            <a:fillRect/>
          </a:stretch>
        </p:blipFill>
        <p:spPr>
          <a:xfrm>
            <a:off x="-56596" y="0"/>
            <a:ext cx="9257192" cy="5143500"/>
          </a:xfrm>
          <a:prstGeom prst="rect">
            <a:avLst/>
          </a:prstGeom>
        </p:spPr>
      </p:pic>
      <p:sp>
        <p:nvSpPr>
          <p:cNvPr id="8" name="Title 1">
            <a:extLst>
              <a:ext uri="{FF2B5EF4-FFF2-40B4-BE49-F238E27FC236}">
                <a16:creationId xmlns:a16="http://schemas.microsoft.com/office/drawing/2014/main" id="{D8DE0BC8-AB62-7223-BFC2-2BDFEFB2F159}"/>
              </a:ext>
            </a:extLst>
          </p:cNvPr>
          <p:cNvSpPr txBox="1">
            <a:spLocks/>
          </p:cNvSpPr>
          <p:nvPr/>
        </p:nvSpPr>
        <p:spPr>
          <a:xfrm>
            <a:off x="1634830" y="92716"/>
            <a:ext cx="5714100" cy="6896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4200" dirty="0">
                <a:solidFill>
                  <a:srgbClr val="FBB442"/>
                </a:solidFill>
                <a:latin typeface="Work Sans ExtraBold" pitchFamily="2" charset="0"/>
              </a:rPr>
              <a:t>The Waiting Game…</a:t>
            </a:r>
          </a:p>
        </p:txBody>
      </p:sp>
    </p:spTree>
    <p:extLst>
      <p:ext uri="{BB962C8B-B14F-4D97-AF65-F5344CB8AC3E}">
        <p14:creationId xmlns:p14="http://schemas.microsoft.com/office/powerpoint/2010/main" val="2320568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18F-908A-05C8-B9D3-9674D81F9DE6}"/>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Processing…</a:t>
            </a:r>
          </a:p>
        </p:txBody>
      </p:sp>
      <p:sp>
        <p:nvSpPr>
          <p:cNvPr id="5" name="TextBox 4">
            <a:extLst>
              <a:ext uri="{FF2B5EF4-FFF2-40B4-BE49-F238E27FC236}">
                <a16:creationId xmlns:a16="http://schemas.microsoft.com/office/drawing/2014/main" id="{7CC08F02-AC6D-051C-4E5D-BB17AC5F7D16}"/>
              </a:ext>
            </a:extLst>
          </p:cNvPr>
          <p:cNvSpPr txBox="1"/>
          <p:nvPr/>
        </p:nvSpPr>
        <p:spPr>
          <a:xfrm>
            <a:off x="765674" y="960300"/>
            <a:ext cx="7275965"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We spent a considerable amount of time waiting for our models to finish…</a:t>
            </a:r>
          </a:p>
        </p:txBody>
      </p:sp>
      <p:pic>
        <p:nvPicPr>
          <p:cNvPr id="4" name="Picture 3">
            <a:extLst>
              <a:ext uri="{FF2B5EF4-FFF2-40B4-BE49-F238E27FC236}">
                <a16:creationId xmlns:a16="http://schemas.microsoft.com/office/drawing/2014/main" id="{2C9EB2DB-4AEE-1786-5FF6-1EFE1E516153}"/>
              </a:ext>
            </a:extLst>
          </p:cNvPr>
          <p:cNvPicPr>
            <a:picLocks noChangeAspect="1"/>
          </p:cNvPicPr>
          <p:nvPr/>
        </p:nvPicPr>
        <p:blipFill>
          <a:blip r:embed="rId2"/>
          <a:srcRect t="16977" b="20109"/>
          <a:stretch>
            <a:fillRect/>
          </a:stretch>
        </p:blipFill>
        <p:spPr>
          <a:xfrm>
            <a:off x="4175437" y="2013510"/>
            <a:ext cx="2191056" cy="317658"/>
          </a:xfrm>
          <a:prstGeom prst="rect">
            <a:avLst/>
          </a:prstGeom>
        </p:spPr>
      </p:pic>
      <p:pic>
        <p:nvPicPr>
          <p:cNvPr id="7" name="Picture 6">
            <a:extLst>
              <a:ext uri="{FF2B5EF4-FFF2-40B4-BE49-F238E27FC236}">
                <a16:creationId xmlns:a16="http://schemas.microsoft.com/office/drawing/2014/main" id="{430C548F-7834-442E-47F5-51FD9488690B}"/>
              </a:ext>
            </a:extLst>
          </p:cNvPr>
          <p:cNvPicPr>
            <a:picLocks noChangeAspect="1"/>
          </p:cNvPicPr>
          <p:nvPr/>
        </p:nvPicPr>
        <p:blipFill>
          <a:blip r:embed="rId3"/>
          <a:stretch>
            <a:fillRect/>
          </a:stretch>
        </p:blipFill>
        <p:spPr>
          <a:xfrm>
            <a:off x="4175437" y="2947036"/>
            <a:ext cx="2191056" cy="447737"/>
          </a:xfrm>
          <a:prstGeom prst="rect">
            <a:avLst/>
          </a:prstGeom>
        </p:spPr>
      </p:pic>
      <p:pic>
        <p:nvPicPr>
          <p:cNvPr id="9" name="Picture 8">
            <a:extLst>
              <a:ext uri="{FF2B5EF4-FFF2-40B4-BE49-F238E27FC236}">
                <a16:creationId xmlns:a16="http://schemas.microsoft.com/office/drawing/2014/main" id="{CBF9E1C0-7ECB-BBCA-8DB7-1637D043C034}"/>
              </a:ext>
            </a:extLst>
          </p:cNvPr>
          <p:cNvPicPr>
            <a:picLocks noChangeAspect="1"/>
          </p:cNvPicPr>
          <p:nvPr/>
        </p:nvPicPr>
        <p:blipFill>
          <a:blip r:embed="rId4"/>
          <a:stretch>
            <a:fillRect/>
          </a:stretch>
        </p:blipFill>
        <p:spPr>
          <a:xfrm>
            <a:off x="1178924" y="2984525"/>
            <a:ext cx="1999960" cy="410248"/>
          </a:xfrm>
          <a:prstGeom prst="rect">
            <a:avLst/>
          </a:prstGeom>
        </p:spPr>
      </p:pic>
      <p:pic>
        <p:nvPicPr>
          <p:cNvPr id="11" name="Picture 10">
            <a:extLst>
              <a:ext uri="{FF2B5EF4-FFF2-40B4-BE49-F238E27FC236}">
                <a16:creationId xmlns:a16="http://schemas.microsoft.com/office/drawing/2014/main" id="{FA5611AE-6F31-D423-1322-9370D8B804F1}"/>
              </a:ext>
            </a:extLst>
          </p:cNvPr>
          <p:cNvPicPr>
            <a:picLocks noChangeAspect="1"/>
          </p:cNvPicPr>
          <p:nvPr/>
        </p:nvPicPr>
        <p:blipFill>
          <a:blip r:embed="rId5"/>
          <a:srcRect t="15993" b="7948"/>
          <a:stretch>
            <a:fillRect/>
          </a:stretch>
        </p:blipFill>
        <p:spPr>
          <a:xfrm>
            <a:off x="1207228" y="1991327"/>
            <a:ext cx="2201425" cy="362024"/>
          </a:xfrm>
          <a:prstGeom prst="rect">
            <a:avLst/>
          </a:prstGeom>
        </p:spPr>
      </p:pic>
    </p:spTree>
    <p:extLst>
      <p:ext uri="{BB962C8B-B14F-4D97-AF65-F5344CB8AC3E}">
        <p14:creationId xmlns:p14="http://schemas.microsoft.com/office/powerpoint/2010/main" val="1351328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9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9C4C-C7F9-A8A7-0F91-AD3CFF37787D}"/>
              </a:ext>
            </a:extLst>
          </p:cNvPr>
          <p:cNvSpPr>
            <a:spLocks noGrp="1"/>
          </p:cNvSpPr>
          <p:nvPr>
            <p:ph type="title"/>
          </p:nvPr>
        </p:nvSpPr>
        <p:spPr/>
        <p:txBody>
          <a:bodyPr/>
          <a:lstStyle/>
          <a:p>
            <a:r>
              <a:rPr lang="en-GB" dirty="0">
                <a:solidFill>
                  <a:schemeClr val="tx1"/>
                </a:solidFill>
              </a:rPr>
              <a:t>Future Improvements</a:t>
            </a:r>
          </a:p>
        </p:txBody>
      </p:sp>
      <p:sp>
        <p:nvSpPr>
          <p:cNvPr id="3" name="TextBox 2">
            <a:extLst>
              <a:ext uri="{FF2B5EF4-FFF2-40B4-BE49-F238E27FC236}">
                <a16:creationId xmlns:a16="http://schemas.microsoft.com/office/drawing/2014/main" id="{E8668C74-BB6C-BC36-2FE3-2C983F86EB3F}"/>
              </a:ext>
            </a:extLst>
          </p:cNvPr>
          <p:cNvSpPr txBox="1"/>
          <p:nvPr/>
        </p:nvSpPr>
        <p:spPr>
          <a:xfrm>
            <a:off x="579749" y="4009893"/>
            <a:ext cx="3118308"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Cloud Computing Service:</a:t>
            </a:r>
          </a:p>
        </p:txBody>
      </p:sp>
      <p:sp>
        <p:nvSpPr>
          <p:cNvPr id="4" name="TextBox 3">
            <a:extLst>
              <a:ext uri="{FF2B5EF4-FFF2-40B4-BE49-F238E27FC236}">
                <a16:creationId xmlns:a16="http://schemas.microsoft.com/office/drawing/2014/main" id="{9BBD44C1-BDB9-EAE1-05CF-87801DE1DFA8}"/>
              </a:ext>
            </a:extLst>
          </p:cNvPr>
          <p:cNvSpPr txBox="1"/>
          <p:nvPr/>
        </p:nvSpPr>
        <p:spPr>
          <a:xfrm>
            <a:off x="579748" y="1679525"/>
            <a:ext cx="2603895"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Additional Features</a:t>
            </a:r>
          </a:p>
        </p:txBody>
      </p:sp>
      <p:sp>
        <p:nvSpPr>
          <p:cNvPr id="5" name="TextBox 4">
            <a:extLst>
              <a:ext uri="{FF2B5EF4-FFF2-40B4-BE49-F238E27FC236}">
                <a16:creationId xmlns:a16="http://schemas.microsoft.com/office/drawing/2014/main" id="{E528A57C-56E2-5FB8-8D96-5AE831A04508}"/>
              </a:ext>
            </a:extLst>
          </p:cNvPr>
          <p:cNvSpPr txBox="1"/>
          <p:nvPr/>
        </p:nvSpPr>
        <p:spPr>
          <a:xfrm>
            <a:off x="579748" y="3000950"/>
            <a:ext cx="2661344"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Better Model tunning </a:t>
            </a:r>
          </a:p>
        </p:txBody>
      </p:sp>
      <p:pic>
        <p:nvPicPr>
          <p:cNvPr id="7" name="Picture 6" descr="A logo of a company&#10;&#10;AI-generated content may be incorrect.">
            <a:extLst>
              <a:ext uri="{FF2B5EF4-FFF2-40B4-BE49-F238E27FC236}">
                <a16:creationId xmlns:a16="http://schemas.microsoft.com/office/drawing/2014/main" id="{0D171629-6407-3259-8D6B-AC5ACAB44C21}"/>
              </a:ext>
            </a:extLst>
          </p:cNvPr>
          <p:cNvPicPr>
            <a:picLocks noChangeAspect="1"/>
          </p:cNvPicPr>
          <p:nvPr/>
        </p:nvPicPr>
        <p:blipFill>
          <a:blip r:embed="rId2"/>
          <a:stretch>
            <a:fillRect/>
          </a:stretch>
        </p:blipFill>
        <p:spPr>
          <a:xfrm>
            <a:off x="3821123" y="3986195"/>
            <a:ext cx="1099251" cy="658177"/>
          </a:xfrm>
          <a:prstGeom prst="rect">
            <a:avLst/>
          </a:prstGeom>
        </p:spPr>
      </p:pic>
      <p:pic>
        <p:nvPicPr>
          <p:cNvPr id="9" name="Picture 8" descr="A blue text on a black background&#10;&#10;AI-generated content may be incorrect.">
            <a:extLst>
              <a:ext uri="{FF2B5EF4-FFF2-40B4-BE49-F238E27FC236}">
                <a16:creationId xmlns:a16="http://schemas.microsoft.com/office/drawing/2014/main" id="{6CF32267-742F-EF47-678D-F16109451063}"/>
              </a:ext>
            </a:extLst>
          </p:cNvPr>
          <p:cNvPicPr>
            <a:picLocks noChangeAspect="1"/>
          </p:cNvPicPr>
          <p:nvPr/>
        </p:nvPicPr>
        <p:blipFill>
          <a:blip r:embed="rId3"/>
          <a:stretch>
            <a:fillRect/>
          </a:stretch>
        </p:blipFill>
        <p:spPr>
          <a:xfrm>
            <a:off x="5445944" y="4009893"/>
            <a:ext cx="1495636" cy="511508"/>
          </a:xfrm>
          <a:prstGeom prst="rect">
            <a:avLst/>
          </a:prstGeom>
        </p:spPr>
      </p:pic>
      <p:pic>
        <p:nvPicPr>
          <p:cNvPr id="11" name="Picture 10" descr="A logo of a cloud platform&#10;&#10;AI-generated content may be incorrect.">
            <a:extLst>
              <a:ext uri="{FF2B5EF4-FFF2-40B4-BE49-F238E27FC236}">
                <a16:creationId xmlns:a16="http://schemas.microsoft.com/office/drawing/2014/main" id="{0AF9C4EF-835D-98C9-EE90-AC3C55EAEBCE}"/>
              </a:ext>
            </a:extLst>
          </p:cNvPr>
          <p:cNvPicPr>
            <a:picLocks noChangeAspect="1"/>
          </p:cNvPicPr>
          <p:nvPr/>
        </p:nvPicPr>
        <p:blipFill>
          <a:blip r:embed="rId4"/>
          <a:stretch>
            <a:fillRect/>
          </a:stretch>
        </p:blipFill>
        <p:spPr>
          <a:xfrm>
            <a:off x="7193863" y="3869364"/>
            <a:ext cx="1429215" cy="822882"/>
          </a:xfrm>
          <a:prstGeom prst="rect">
            <a:avLst/>
          </a:prstGeom>
        </p:spPr>
      </p:pic>
      <p:sp>
        <p:nvSpPr>
          <p:cNvPr id="12" name="TextBox 11">
            <a:extLst>
              <a:ext uri="{FF2B5EF4-FFF2-40B4-BE49-F238E27FC236}">
                <a16:creationId xmlns:a16="http://schemas.microsoft.com/office/drawing/2014/main" id="{85BD9FCA-EC10-709D-E7C4-0895CF74EBC8}"/>
              </a:ext>
            </a:extLst>
          </p:cNvPr>
          <p:cNvSpPr txBox="1"/>
          <p:nvPr/>
        </p:nvSpPr>
        <p:spPr>
          <a:xfrm>
            <a:off x="3186518" y="1415561"/>
            <a:ext cx="3016162" cy="1092350"/>
          </a:xfrm>
          <a:prstGeom prst="rect">
            <a:avLst/>
          </a:prstGeom>
          <a:noFill/>
        </p:spPr>
        <p:txBody>
          <a:bodyPr wrap="square" rtlCol="0">
            <a:spAutoFit/>
          </a:bodyPr>
          <a:lstStyle/>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Domestic vs International</a:t>
            </a:r>
          </a:p>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Airport Strikes</a:t>
            </a:r>
          </a:p>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Number of Runways</a:t>
            </a:r>
          </a:p>
        </p:txBody>
      </p:sp>
      <p:pic>
        <p:nvPicPr>
          <p:cNvPr id="21" name="Picture 20" descr="A group of people holding signs&#10;&#10;AI-generated content may be incorrect.">
            <a:extLst>
              <a:ext uri="{FF2B5EF4-FFF2-40B4-BE49-F238E27FC236}">
                <a16:creationId xmlns:a16="http://schemas.microsoft.com/office/drawing/2014/main" id="{B7A9B659-67B9-9950-524D-0D8559016DCC}"/>
              </a:ext>
            </a:extLst>
          </p:cNvPr>
          <p:cNvPicPr>
            <a:picLocks noChangeAspect="1"/>
          </p:cNvPicPr>
          <p:nvPr/>
        </p:nvPicPr>
        <p:blipFill>
          <a:blip r:embed="rId5"/>
          <a:stretch>
            <a:fillRect/>
          </a:stretch>
        </p:blipFill>
        <p:spPr>
          <a:xfrm>
            <a:off x="6294903" y="1937851"/>
            <a:ext cx="975125" cy="785516"/>
          </a:xfrm>
          <a:prstGeom prst="rect">
            <a:avLst/>
          </a:prstGeom>
        </p:spPr>
      </p:pic>
      <p:pic>
        <p:nvPicPr>
          <p:cNvPr id="23" name="Picture 22" descr="A yellow airplane taking off&#10;&#10;AI-generated content may be incorrect.">
            <a:extLst>
              <a:ext uri="{FF2B5EF4-FFF2-40B4-BE49-F238E27FC236}">
                <a16:creationId xmlns:a16="http://schemas.microsoft.com/office/drawing/2014/main" id="{0541C36B-925E-377F-3ECD-C53FA46ED0B4}"/>
              </a:ext>
            </a:extLst>
          </p:cNvPr>
          <p:cNvPicPr>
            <a:picLocks noChangeAspect="1"/>
          </p:cNvPicPr>
          <p:nvPr/>
        </p:nvPicPr>
        <p:blipFill>
          <a:blip r:embed="rId6"/>
          <a:stretch>
            <a:fillRect/>
          </a:stretch>
        </p:blipFill>
        <p:spPr>
          <a:xfrm>
            <a:off x="7808467" y="1878258"/>
            <a:ext cx="830146" cy="821877"/>
          </a:xfrm>
          <a:prstGeom prst="rect">
            <a:avLst/>
          </a:prstGeom>
        </p:spPr>
      </p:pic>
      <p:pic>
        <p:nvPicPr>
          <p:cNvPr id="27" name="Picture 26" descr="A yellow airplane and light bulb&#10;&#10;AI-generated content may be incorrect.">
            <a:extLst>
              <a:ext uri="{FF2B5EF4-FFF2-40B4-BE49-F238E27FC236}">
                <a16:creationId xmlns:a16="http://schemas.microsoft.com/office/drawing/2014/main" id="{0C45C73B-61B5-C3CA-ABD5-E2EE1833B619}"/>
              </a:ext>
            </a:extLst>
          </p:cNvPr>
          <p:cNvPicPr>
            <a:picLocks noChangeAspect="1"/>
          </p:cNvPicPr>
          <p:nvPr/>
        </p:nvPicPr>
        <p:blipFill>
          <a:blip r:embed="rId7"/>
          <a:stretch>
            <a:fillRect/>
          </a:stretch>
        </p:blipFill>
        <p:spPr>
          <a:xfrm>
            <a:off x="6835037" y="1090564"/>
            <a:ext cx="1368719" cy="704314"/>
          </a:xfrm>
          <a:prstGeom prst="rect">
            <a:avLst/>
          </a:prstGeom>
        </p:spPr>
      </p:pic>
      <p:pic>
        <p:nvPicPr>
          <p:cNvPr id="29" name="Graphic 28" descr="Wrench with solid fill">
            <a:extLst>
              <a:ext uri="{FF2B5EF4-FFF2-40B4-BE49-F238E27FC236}">
                <a16:creationId xmlns:a16="http://schemas.microsoft.com/office/drawing/2014/main" id="{C2424096-951E-3DF3-EC4E-0EC9997E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1812" y="2891897"/>
            <a:ext cx="658178" cy="658178"/>
          </a:xfrm>
          <a:prstGeom prst="rect">
            <a:avLst/>
          </a:prstGeom>
        </p:spPr>
      </p:pic>
    </p:spTree>
    <p:extLst>
      <p:ext uri="{BB962C8B-B14F-4D97-AF65-F5344CB8AC3E}">
        <p14:creationId xmlns:p14="http://schemas.microsoft.com/office/powerpoint/2010/main" val="403409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9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C90E-3418-7DF0-790F-DF275EBE3DC2}"/>
              </a:ext>
            </a:extLst>
          </p:cNvPr>
          <p:cNvSpPr>
            <a:spLocks noGrp="1"/>
          </p:cNvSpPr>
          <p:nvPr>
            <p:ph type="title"/>
          </p:nvPr>
        </p:nvSpPr>
        <p:spPr/>
        <p:txBody>
          <a:bodyPr/>
          <a:lstStyle/>
          <a:p>
            <a:r>
              <a:rPr lang="en-GB" dirty="0"/>
              <a:t>Technology Stack</a:t>
            </a:r>
          </a:p>
        </p:txBody>
      </p:sp>
      <p:pic>
        <p:nvPicPr>
          <p:cNvPr id="18" name="Picture 17" descr="A logo with a plane in the middle&#10;&#10;AI-generated content may be incorrect.">
            <a:extLst>
              <a:ext uri="{FF2B5EF4-FFF2-40B4-BE49-F238E27FC236}">
                <a16:creationId xmlns:a16="http://schemas.microsoft.com/office/drawing/2014/main" id="{E7C4FD5B-D40D-ABD1-CB41-81EC716E1B20}"/>
              </a:ext>
            </a:extLst>
          </p:cNvPr>
          <p:cNvPicPr>
            <a:picLocks noChangeAspect="1"/>
          </p:cNvPicPr>
          <p:nvPr/>
        </p:nvPicPr>
        <p:blipFill>
          <a:blip r:embed="rId2"/>
          <a:stretch>
            <a:fillRect/>
          </a:stretch>
        </p:blipFill>
        <p:spPr>
          <a:xfrm>
            <a:off x="2886406" y="4052284"/>
            <a:ext cx="2753127" cy="475771"/>
          </a:xfrm>
          <a:prstGeom prst="rect">
            <a:avLst/>
          </a:prstGeom>
        </p:spPr>
      </p:pic>
      <p:pic>
        <p:nvPicPr>
          <p:cNvPr id="20" name="Picture 19" descr="A close up of a logo&#10;&#10;AI-generated content may be incorrect.">
            <a:extLst>
              <a:ext uri="{FF2B5EF4-FFF2-40B4-BE49-F238E27FC236}">
                <a16:creationId xmlns:a16="http://schemas.microsoft.com/office/drawing/2014/main" id="{B9246084-1817-8183-E490-99BDB225F183}"/>
              </a:ext>
            </a:extLst>
          </p:cNvPr>
          <p:cNvPicPr>
            <a:picLocks noChangeAspect="1"/>
          </p:cNvPicPr>
          <p:nvPr/>
        </p:nvPicPr>
        <p:blipFill>
          <a:blip r:embed="rId3"/>
          <a:stretch>
            <a:fillRect/>
          </a:stretch>
        </p:blipFill>
        <p:spPr>
          <a:xfrm>
            <a:off x="4977500" y="2757656"/>
            <a:ext cx="1531952" cy="593013"/>
          </a:xfrm>
          <a:prstGeom prst="rect">
            <a:avLst/>
          </a:prstGeom>
        </p:spPr>
      </p:pic>
      <p:pic>
        <p:nvPicPr>
          <p:cNvPr id="24" name="Picture 23" descr="A blue logo with white text&#10;&#10;AI-generated content may be incorrect.">
            <a:extLst>
              <a:ext uri="{FF2B5EF4-FFF2-40B4-BE49-F238E27FC236}">
                <a16:creationId xmlns:a16="http://schemas.microsoft.com/office/drawing/2014/main" id="{D1A258B6-F81B-2217-F10B-A4886BDFC560}"/>
              </a:ext>
            </a:extLst>
          </p:cNvPr>
          <p:cNvPicPr>
            <a:picLocks noChangeAspect="1"/>
          </p:cNvPicPr>
          <p:nvPr/>
        </p:nvPicPr>
        <p:blipFill>
          <a:blip r:embed="rId4"/>
          <a:stretch>
            <a:fillRect/>
          </a:stretch>
        </p:blipFill>
        <p:spPr>
          <a:xfrm>
            <a:off x="429751" y="1266427"/>
            <a:ext cx="1916337" cy="984288"/>
          </a:xfrm>
          <a:prstGeom prst="rect">
            <a:avLst/>
          </a:prstGeom>
        </p:spPr>
      </p:pic>
      <p:pic>
        <p:nvPicPr>
          <p:cNvPr id="26" name="Picture 25" descr="A red and black logo&#10;&#10;AI-generated content may be incorrect.">
            <a:extLst>
              <a:ext uri="{FF2B5EF4-FFF2-40B4-BE49-F238E27FC236}">
                <a16:creationId xmlns:a16="http://schemas.microsoft.com/office/drawing/2014/main" id="{E384036F-47CA-480B-5BC1-C0E4F1A8C9A0}"/>
              </a:ext>
            </a:extLst>
          </p:cNvPr>
          <p:cNvPicPr>
            <a:picLocks noChangeAspect="1"/>
          </p:cNvPicPr>
          <p:nvPr/>
        </p:nvPicPr>
        <p:blipFill>
          <a:blip r:embed="rId5"/>
          <a:stretch>
            <a:fillRect/>
          </a:stretch>
        </p:blipFill>
        <p:spPr>
          <a:xfrm>
            <a:off x="2580662" y="1266427"/>
            <a:ext cx="984288" cy="984288"/>
          </a:xfrm>
          <a:prstGeom prst="rect">
            <a:avLst/>
          </a:prstGeom>
        </p:spPr>
      </p:pic>
      <p:pic>
        <p:nvPicPr>
          <p:cNvPr id="28" name="Picture 27" descr="A logo on a black background&#10;&#10;AI-generated content may be incorrect.">
            <a:extLst>
              <a:ext uri="{FF2B5EF4-FFF2-40B4-BE49-F238E27FC236}">
                <a16:creationId xmlns:a16="http://schemas.microsoft.com/office/drawing/2014/main" id="{2A255D3D-1646-E9F6-F943-98E0AF5FED35}"/>
              </a:ext>
            </a:extLst>
          </p:cNvPr>
          <p:cNvPicPr>
            <a:picLocks noChangeAspect="1"/>
          </p:cNvPicPr>
          <p:nvPr/>
        </p:nvPicPr>
        <p:blipFill>
          <a:blip r:embed="rId6"/>
          <a:stretch>
            <a:fillRect/>
          </a:stretch>
        </p:blipFill>
        <p:spPr>
          <a:xfrm>
            <a:off x="4154084" y="896942"/>
            <a:ext cx="1880585" cy="1922460"/>
          </a:xfrm>
          <a:prstGeom prst="rect">
            <a:avLst/>
          </a:prstGeom>
        </p:spPr>
      </p:pic>
      <p:pic>
        <p:nvPicPr>
          <p:cNvPr id="30" name="Picture 29" descr="A blue and black text&#10;&#10;AI-generated content may be incorrect.">
            <a:extLst>
              <a:ext uri="{FF2B5EF4-FFF2-40B4-BE49-F238E27FC236}">
                <a16:creationId xmlns:a16="http://schemas.microsoft.com/office/drawing/2014/main" id="{A4EA3B08-59B5-D299-6230-C059E313C1BE}"/>
              </a:ext>
            </a:extLst>
          </p:cNvPr>
          <p:cNvPicPr>
            <a:picLocks noChangeAspect="1"/>
          </p:cNvPicPr>
          <p:nvPr/>
        </p:nvPicPr>
        <p:blipFill>
          <a:blip r:embed="rId7"/>
          <a:stretch>
            <a:fillRect/>
          </a:stretch>
        </p:blipFill>
        <p:spPr>
          <a:xfrm>
            <a:off x="465504" y="2743456"/>
            <a:ext cx="1653025" cy="668959"/>
          </a:xfrm>
          <a:prstGeom prst="rect">
            <a:avLst/>
          </a:prstGeom>
        </p:spPr>
      </p:pic>
      <p:pic>
        <p:nvPicPr>
          <p:cNvPr id="32" name="Picture 31" descr="A blue and black logo&#10;&#10;AI-generated content may be incorrect.">
            <a:extLst>
              <a:ext uri="{FF2B5EF4-FFF2-40B4-BE49-F238E27FC236}">
                <a16:creationId xmlns:a16="http://schemas.microsoft.com/office/drawing/2014/main" id="{C48066AD-0E34-0B2C-5A53-2D121CAD5C3D}"/>
              </a:ext>
            </a:extLst>
          </p:cNvPr>
          <p:cNvPicPr>
            <a:picLocks noChangeAspect="1"/>
          </p:cNvPicPr>
          <p:nvPr/>
        </p:nvPicPr>
        <p:blipFill>
          <a:blip r:embed="rId8"/>
          <a:stretch>
            <a:fillRect/>
          </a:stretch>
        </p:blipFill>
        <p:spPr>
          <a:xfrm>
            <a:off x="2419113" y="2634853"/>
            <a:ext cx="1969253" cy="886164"/>
          </a:xfrm>
          <a:prstGeom prst="rect">
            <a:avLst/>
          </a:prstGeom>
        </p:spPr>
      </p:pic>
      <p:pic>
        <p:nvPicPr>
          <p:cNvPr id="34" name="Picture 33" descr="A blue text with a circular logo&#10;&#10;AI-generated content may be incorrect.">
            <a:extLst>
              <a:ext uri="{FF2B5EF4-FFF2-40B4-BE49-F238E27FC236}">
                <a16:creationId xmlns:a16="http://schemas.microsoft.com/office/drawing/2014/main" id="{042F4A9E-C5A3-024C-46CD-09912191ECA7}"/>
              </a:ext>
            </a:extLst>
          </p:cNvPr>
          <p:cNvPicPr>
            <a:picLocks noChangeAspect="1"/>
          </p:cNvPicPr>
          <p:nvPr/>
        </p:nvPicPr>
        <p:blipFill>
          <a:blip r:embed="rId9"/>
          <a:stretch>
            <a:fillRect/>
          </a:stretch>
        </p:blipFill>
        <p:spPr>
          <a:xfrm>
            <a:off x="6319003" y="1480847"/>
            <a:ext cx="2250565" cy="750188"/>
          </a:xfrm>
          <a:prstGeom prst="rect">
            <a:avLst/>
          </a:prstGeom>
        </p:spPr>
      </p:pic>
      <p:pic>
        <p:nvPicPr>
          <p:cNvPr id="36" name="Picture 35" descr="A puzzle with letters on it&#10;&#10;AI-generated content may be incorrect.">
            <a:extLst>
              <a:ext uri="{FF2B5EF4-FFF2-40B4-BE49-F238E27FC236}">
                <a16:creationId xmlns:a16="http://schemas.microsoft.com/office/drawing/2014/main" id="{8020F611-2421-5E51-0DBC-E73E9AFE1253}"/>
              </a:ext>
            </a:extLst>
          </p:cNvPr>
          <p:cNvPicPr>
            <a:picLocks noChangeAspect="1"/>
          </p:cNvPicPr>
          <p:nvPr/>
        </p:nvPicPr>
        <p:blipFill>
          <a:blip r:embed="rId10"/>
          <a:stretch>
            <a:fillRect/>
          </a:stretch>
        </p:blipFill>
        <p:spPr>
          <a:xfrm>
            <a:off x="6405509" y="2371358"/>
            <a:ext cx="2512271" cy="1413153"/>
          </a:xfrm>
          <a:prstGeom prst="rect">
            <a:avLst/>
          </a:prstGeom>
        </p:spPr>
      </p:pic>
    </p:spTree>
    <p:extLst>
      <p:ext uri="{BB962C8B-B14F-4D97-AF65-F5344CB8AC3E}">
        <p14:creationId xmlns:p14="http://schemas.microsoft.com/office/powerpoint/2010/main" val="2922739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with luggage&#10;&#10;AI-generated content may be incorrect.">
            <a:extLst>
              <a:ext uri="{FF2B5EF4-FFF2-40B4-BE49-F238E27FC236}">
                <a16:creationId xmlns:a16="http://schemas.microsoft.com/office/drawing/2014/main" id="{D4A94871-81B0-83D8-A15C-18C8908E74D9}"/>
              </a:ext>
            </a:extLst>
          </p:cNvPr>
          <p:cNvPicPr>
            <a:picLocks noChangeAspect="1"/>
          </p:cNvPicPr>
          <p:nvPr/>
        </p:nvPicPr>
        <p:blipFill>
          <a:blip r:embed="rId2"/>
          <a:stretch>
            <a:fillRect/>
          </a:stretch>
        </p:blipFill>
        <p:spPr>
          <a:xfrm>
            <a:off x="0" y="0"/>
            <a:ext cx="9144000" cy="5143499"/>
          </a:xfrm>
          <a:prstGeom prst="rect">
            <a:avLst/>
          </a:prstGeom>
        </p:spPr>
      </p:pic>
      <p:sp>
        <p:nvSpPr>
          <p:cNvPr id="4" name="Title 1">
            <a:extLst>
              <a:ext uri="{FF2B5EF4-FFF2-40B4-BE49-F238E27FC236}">
                <a16:creationId xmlns:a16="http://schemas.microsoft.com/office/drawing/2014/main" id="{BF3D9F25-2137-52D7-5551-A6CB9DD794EF}"/>
              </a:ext>
            </a:extLst>
          </p:cNvPr>
          <p:cNvSpPr txBox="1">
            <a:spLocks/>
          </p:cNvSpPr>
          <p:nvPr/>
        </p:nvSpPr>
        <p:spPr>
          <a:xfrm>
            <a:off x="1450790" y="50800"/>
            <a:ext cx="5714100" cy="689604"/>
          </a:xfrm>
          <a:prstGeom prst="rect">
            <a:avLst/>
          </a:prstGeom>
        </p:spPr>
        <p:txBody>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Thanks for listening!</a:t>
            </a:r>
          </a:p>
        </p:txBody>
      </p:sp>
    </p:spTree>
    <p:extLst>
      <p:ext uri="{BB962C8B-B14F-4D97-AF65-F5344CB8AC3E}">
        <p14:creationId xmlns:p14="http://schemas.microsoft.com/office/powerpoint/2010/main" val="109910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486B7-9E36-0645-466C-029439B194FD}"/>
            </a:ext>
          </a:extLst>
        </p:cNvPr>
        <p:cNvGrpSpPr/>
        <p:nvPr/>
      </p:nvGrpSpPr>
      <p:grpSpPr>
        <a:xfrm>
          <a:off x="0" y="0"/>
          <a:ext cx="0" cy="0"/>
          <a:chOff x="0" y="0"/>
          <a:chExt cx="0" cy="0"/>
        </a:xfrm>
      </p:grpSpPr>
      <p:sp>
        <p:nvSpPr>
          <p:cNvPr id="8" name="Google Shape;576;p41">
            <a:extLst>
              <a:ext uri="{FF2B5EF4-FFF2-40B4-BE49-F238E27FC236}">
                <a16:creationId xmlns:a16="http://schemas.microsoft.com/office/drawing/2014/main" id="{DB325412-14C5-51A9-BDF3-FBFAA68DEF38}"/>
              </a:ext>
            </a:extLst>
          </p:cNvPr>
          <p:cNvSpPr/>
          <p:nvPr/>
        </p:nvSpPr>
        <p:spPr>
          <a:xfrm>
            <a:off x="542113" y="2697870"/>
            <a:ext cx="1681200" cy="1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7;p41">
            <a:extLst>
              <a:ext uri="{FF2B5EF4-FFF2-40B4-BE49-F238E27FC236}">
                <a16:creationId xmlns:a16="http://schemas.microsoft.com/office/drawing/2014/main" id="{002BA040-CBBB-CA00-9E40-316ED109DDC5}"/>
              </a:ext>
            </a:extLst>
          </p:cNvPr>
          <p:cNvSpPr txBox="1"/>
          <p:nvPr/>
        </p:nvSpPr>
        <p:spPr>
          <a:xfrm>
            <a:off x="459764" y="2010688"/>
            <a:ext cx="1871961" cy="4836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were given</a:t>
            </a:r>
            <a:endParaRPr dirty="0">
              <a:solidFill>
                <a:srgbClr val="EFF8FF"/>
              </a:solidFill>
              <a:latin typeface="Roboto"/>
              <a:ea typeface="Roboto"/>
              <a:cs typeface="Roboto"/>
              <a:sym typeface="Roboto"/>
            </a:endParaRPr>
          </a:p>
        </p:txBody>
      </p:sp>
      <p:sp>
        <p:nvSpPr>
          <p:cNvPr id="10" name="Google Shape;578;p41">
            <a:extLst>
              <a:ext uri="{FF2B5EF4-FFF2-40B4-BE49-F238E27FC236}">
                <a16:creationId xmlns:a16="http://schemas.microsoft.com/office/drawing/2014/main" id="{CDF72276-7844-F00A-2BD1-8312D2600D75}"/>
              </a:ext>
            </a:extLst>
          </p:cNvPr>
          <p:cNvSpPr txBox="1"/>
          <p:nvPr/>
        </p:nvSpPr>
        <p:spPr>
          <a:xfrm>
            <a:off x="389995" y="1709184"/>
            <a:ext cx="2010900" cy="3816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dirty="0">
                <a:solidFill>
                  <a:schemeClr val="dk2"/>
                </a:solidFill>
                <a:latin typeface="Work Sans ExtraBold"/>
                <a:ea typeface="Work Sans ExtraBold"/>
                <a:cs typeface="Work Sans ExtraBold"/>
                <a:sym typeface="Work Sans ExtraBold"/>
              </a:rPr>
              <a:t>01. The Data</a:t>
            </a:r>
            <a:endParaRPr sz="2300" dirty="0">
              <a:solidFill>
                <a:schemeClr val="dk2"/>
              </a:solidFill>
              <a:latin typeface="Work Sans ExtraBold"/>
              <a:ea typeface="Work Sans ExtraBold"/>
              <a:cs typeface="Work Sans ExtraBold"/>
              <a:sym typeface="Work Sans ExtraBold"/>
            </a:endParaRPr>
          </a:p>
        </p:txBody>
      </p:sp>
      <p:sp>
        <p:nvSpPr>
          <p:cNvPr id="11" name="Google Shape;579;p41">
            <a:extLst>
              <a:ext uri="{FF2B5EF4-FFF2-40B4-BE49-F238E27FC236}">
                <a16:creationId xmlns:a16="http://schemas.microsoft.com/office/drawing/2014/main" id="{EA147B83-6594-44E8-E502-B2A84F516B92}"/>
              </a:ext>
            </a:extLst>
          </p:cNvPr>
          <p:cNvSpPr txBox="1"/>
          <p:nvPr/>
        </p:nvSpPr>
        <p:spPr>
          <a:xfrm>
            <a:off x="2106832" y="3355414"/>
            <a:ext cx="20902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discovered</a:t>
            </a:r>
            <a:endParaRPr dirty="0">
              <a:solidFill>
                <a:srgbClr val="EFF8FF"/>
              </a:solidFill>
              <a:latin typeface="Roboto"/>
              <a:ea typeface="Roboto"/>
              <a:cs typeface="Roboto"/>
              <a:sym typeface="Roboto"/>
            </a:endParaRPr>
          </a:p>
        </p:txBody>
      </p:sp>
      <p:sp>
        <p:nvSpPr>
          <p:cNvPr id="12" name="Google Shape;580;p41">
            <a:extLst>
              <a:ext uri="{FF2B5EF4-FFF2-40B4-BE49-F238E27FC236}">
                <a16:creationId xmlns:a16="http://schemas.microsoft.com/office/drawing/2014/main" id="{C67DD989-446B-127B-0ACD-BAC0BB57EDDD}"/>
              </a:ext>
            </a:extLst>
          </p:cNvPr>
          <p:cNvSpPr txBox="1"/>
          <p:nvPr/>
        </p:nvSpPr>
        <p:spPr>
          <a:xfrm>
            <a:off x="1718571" y="3084308"/>
            <a:ext cx="2788380"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3"/>
                </a:solidFill>
                <a:latin typeface="Work Sans ExtraBold"/>
                <a:ea typeface="Work Sans ExtraBold"/>
                <a:cs typeface="Work Sans ExtraBold"/>
                <a:sym typeface="Work Sans ExtraBold"/>
              </a:rPr>
              <a:t>02. The Research</a:t>
            </a:r>
            <a:endParaRPr sz="2000" dirty="0">
              <a:solidFill>
                <a:schemeClr val="accent3"/>
              </a:solidFill>
              <a:latin typeface="Work Sans ExtraBold"/>
              <a:ea typeface="Work Sans ExtraBold"/>
              <a:cs typeface="Work Sans ExtraBold"/>
              <a:sym typeface="Work Sans ExtraBold"/>
            </a:endParaRPr>
          </a:p>
        </p:txBody>
      </p:sp>
      <p:sp>
        <p:nvSpPr>
          <p:cNvPr id="13" name="Google Shape;581;p41">
            <a:extLst>
              <a:ext uri="{FF2B5EF4-FFF2-40B4-BE49-F238E27FC236}">
                <a16:creationId xmlns:a16="http://schemas.microsoft.com/office/drawing/2014/main" id="{0159A7E9-7BC5-F8A8-9F6A-71744C3ADE79}"/>
              </a:ext>
            </a:extLst>
          </p:cNvPr>
          <p:cNvSpPr txBox="1"/>
          <p:nvPr/>
        </p:nvSpPr>
        <p:spPr>
          <a:xfrm>
            <a:off x="3672047" y="1969023"/>
            <a:ext cx="20109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created </a:t>
            </a:r>
            <a:endParaRPr dirty="0">
              <a:solidFill>
                <a:srgbClr val="EFF8FF"/>
              </a:solidFill>
              <a:latin typeface="Roboto"/>
              <a:ea typeface="Roboto"/>
              <a:cs typeface="Roboto"/>
              <a:sym typeface="Roboto"/>
            </a:endParaRPr>
          </a:p>
        </p:txBody>
      </p:sp>
      <p:sp>
        <p:nvSpPr>
          <p:cNvPr id="14" name="Google Shape;582;p41">
            <a:extLst>
              <a:ext uri="{FF2B5EF4-FFF2-40B4-BE49-F238E27FC236}">
                <a16:creationId xmlns:a16="http://schemas.microsoft.com/office/drawing/2014/main" id="{AF009938-8DF5-BAEB-317B-41551C369308}"/>
              </a:ext>
            </a:extLst>
          </p:cNvPr>
          <p:cNvSpPr txBox="1"/>
          <p:nvPr/>
        </p:nvSpPr>
        <p:spPr>
          <a:xfrm>
            <a:off x="3486714" y="1649263"/>
            <a:ext cx="2315763"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dirty="0">
                <a:solidFill>
                  <a:schemeClr val="dk1"/>
                </a:solidFill>
                <a:latin typeface="Work Sans ExtraBold"/>
                <a:ea typeface="Work Sans ExtraBold"/>
                <a:cs typeface="Work Sans ExtraBold"/>
                <a:sym typeface="Work Sans ExtraBold"/>
              </a:rPr>
              <a:t>03. The Model</a:t>
            </a:r>
            <a:endParaRPr sz="2300" dirty="0">
              <a:solidFill>
                <a:schemeClr val="dk1"/>
              </a:solidFill>
              <a:latin typeface="Work Sans ExtraBold"/>
              <a:ea typeface="Work Sans ExtraBold"/>
              <a:cs typeface="Work Sans ExtraBold"/>
              <a:sym typeface="Work Sans ExtraBold"/>
            </a:endParaRPr>
          </a:p>
        </p:txBody>
      </p:sp>
      <p:sp>
        <p:nvSpPr>
          <p:cNvPr id="15" name="Google Shape;583;p41">
            <a:extLst>
              <a:ext uri="{FF2B5EF4-FFF2-40B4-BE49-F238E27FC236}">
                <a16:creationId xmlns:a16="http://schemas.microsoft.com/office/drawing/2014/main" id="{0011A20C-3B35-2F64-B2FB-D476B924F84D}"/>
              </a:ext>
            </a:extLst>
          </p:cNvPr>
          <p:cNvSpPr txBox="1"/>
          <p:nvPr/>
        </p:nvSpPr>
        <p:spPr>
          <a:xfrm>
            <a:off x="5468862" y="3420507"/>
            <a:ext cx="20109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saw</a:t>
            </a:r>
            <a:endParaRPr dirty="0">
              <a:solidFill>
                <a:srgbClr val="EFF8FF"/>
              </a:solidFill>
              <a:latin typeface="Roboto"/>
              <a:ea typeface="Roboto"/>
              <a:cs typeface="Roboto"/>
              <a:sym typeface="Roboto"/>
            </a:endParaRPr>
          </a:p>
        </p:txBody>
      </p:sp>
      <p:sp>
        <p:nvSpPr>
          <p:cNvPr id="16" name="Google Shape;584;p41">
            <a:extLst>
              <a:ext uri="{FF2B5EF4-FFF2-40B4-BE49-F238E27FC236}">
                <a16:creationId xmlns:a16="http://schemas.microsoft.com/office/drawing/2014/main" id="{B4169CE9-2449-7C44-A04E-3375429BAB45}"/>
              </a:ext>
            </a:extLst>
          </p:cNvPr>
          <p:cNvSpPr txBox="1"/>
          <p:nvPr/>
        </p:nvSpPr>
        <p:spPr>
          <a:xfrm>
            <a:off x="5107344" y="3119305"/>
            <a:ext cx="2530217"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Work Sans ExtraBold"/>
                <a:ea typeface="Work Sans ExtraBold"/>
                <a:cs typeface="Work Sans ExtraBold"/>
                <a:sym typeface="Work Sans ExtraBold"/>
              </a:rPr>
              <a:t>04. The Results</a:t>
            </a:r>
            <a:endParaRPr sz="2000" dirty="0">
              <a:solidFill>
                <a:schemeClr val="accent2"/>
              </a:solidFill>
              <a:latin typeface="Work Sans ExtraBold"/>
              <a:ea typeface="Work Sans ExtraBold"/>
              <a:cs typeface="Work Sans ExtraBold"/>
              <a:sym typeface="Work Sans ExtraBold"/>
            </a:endParaRPr>
          </a:p>
        </p:txBody>
      </p:sp>
      <p:sp>
        <p:nvSpPr>
          <p:cNvPr id="17" name="Google Shape;586;p41">
            <a:extLst>
              <a:ext uri="{FF2B5EF4-FFF2-40B4-BE49-F238E27FC236}">
                <a16:creationId xmlns:a16="http://schemas.microsoft.com/office/drawing/2014/main" id="{90E79D51-E0DE-6F19-D7D8-C43B0924AA4D}"/>
              </a:ext>
            </a:extLst>
          </p:cNvPr>
          <p:cNvSpPr/>
          <p:nvPr/>
        </p:nvSpPr>
        <p:spPr>
          <a:xfrm>
            <a:off x="2223240" y="2697870"/>
            <a:ext cx="1681200" cy="110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41">
            <a:extLst>
              <a:ext uri="{FF2B5EF4-FFF2-40B4-BE49-F238E27FC236}">
                <a16:creationId xmlns:a16="http://schemas.microsoft.com/office/drawing/2014/main" id="{F18B98EF-64C6-D019-DDFA-380A165F64AA}"/>
              </a:ext>
            </a:extLst>
          </p:cNvPr>
          <p:cNvSpPr/>
          <p:nvPr/>
        </p:nvSpPr>
        <p:spPr>
          <a:xfrm>
            <a:off x="3898541" y="2697870"/>
            <a:ext cx="16812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41">
            <a:extLst>
              <a:ext uri="{FF2B5EF4-FFF2-40B4-BE49-F238E27FC236}">
                <a16:creationId xmlns:a16="http://schemas.microsoft.com/office/drawing/2014/main" id="{4427A1F0-0C8D-A1CF-5336-6AB0AE050EC8}"/>
              </a:ext>
            </a:extLst>
          </p:cNvPr>
          <p:cNvSpPr/>
          <p:nvPr/>
        </p:nvSpPr>
        <p:spPr>
          <a:xfrm>
            <a:off x="5579379" y="2697870"/>
            <a:ext cx="1681200" cy="110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89;p41">
            <a:extLst>
              <a:ext uri="{FF2B5EF4-FFF2-40B4-BE49-F238E27FC236}">
                <a16:creationId xmlns:a16="http://schemas.microsoft.com/office/drawing/2014/main" id="{69E9A747-57CF-5018-516C-A1510155B4E7}"/>
              </a:ext>
            </a:extLst>
          </p:cNvPr>
          <p:cNvGrpSpPr/>
          <p:nvPr/>
        </p:nvGrpSpPr>
        <p:grpSpPr>
          <a:xfrm rot="880854">
            <a:off x="7015080" y="2371556"/>
            <a:ext cx="1813231" cy="873428"/>
            <a:chOff x="1010675" y="1528800"/>
            <a:chExt cx="2951427" cy="1421694"/>
          </a:xfrm>
        </p:grpSpPr>
        <p:grpSp>
          <p:nvGrpSpPr>
            <p:cNvPr id="21" name="Google Shape;590;p41">
              <a:extLst>
                <a:ext uri="{FF2B5EF4-FFF2-40B4-BE49-F238E27FC236}">
                  <a16:creationId xmlns:a16="http://schemas.microsoft.com/office/drawing/2014/main" id="{B790747F-5C08-0EE1-06C9-1A437D539B67}"/>
                </a:ext>
              </a:extLst>
            </p:cNvPr>
            <p:cNvGrpSpPr/>
            <p:nvPr/>
          </p:nvGrpSpPr>
          <p:grpSpPr>
            <a:xfrm>
              <a:off x="2306439" y="1647433"/>
              <a:ext cx="786272" cy="1005500"/>
              <a:chOff x="2306439" y="1647433"/>
              <a:chExt cx="786272" cy="1005500"/>
            </a:xfrm>
          </p:grpSpPr>
          <p:sp>
            <p:nvSpPr>
              <p:cNvPr id="30" name="Google Shape;591;p41">
                <a:extLst>
                  <a:ext uri="{FF2B5EF4-FFF2-40B4-BE49-F238E27FC236}">
                    <a16:creationId xmlns:a16="http://schemas.microsoft.com/office/drawing/2014/main" id="{BC121C3F-3913-0624-5C85-76C17488C09A}"/>
                  </a:ext>
                </a:extLst>
              </p:cNvPr>
              <p:cNvSpPr/>
              <p:nvPr/>
            </p:nvSpPr>
            <p:spPr>
              <a:xfrm>
                <a:off x="2306439" y="1647433"/>
                <a:ext cx="265008" cy="138500"/>
              </a:xfrm>
              <a:custGeom>
                <a:avLst/>
                <a:gdLst/>
                <a:ahLst/>
                <a:cxnLst/>
                <a:rect l="l" t="t" r="r" b="b"/>
                <a:pathLst>
                  <a:path w="5790" h="3026" extrusionOk="0">
                    <a:moveTo>
                      <a:pt x="4250" y="1"/>
                    </a:moveTo>
                    <a:cubicBezTo>
                      <a:pt x="2760" y="1"/>
                      <a:pt x="1287" y="426"/>
                      <a:pt x="1" y="1211"/>
                    </a:cubicBezTo>
                    <a:lnTo>
                      <a:pt x="4025" y="3026"/>
                    </a:lnTo>
                    <a:lnTo>
                      <a:pt x="5635" y="2889"/>
                    </a:lnTo>
                    <a:cubicBezTo>
                      <a:pt x="5789" y="954"/>
                      <a:pt x="4659" y="12"/>
                      <a:pt x="4659" y="12"/>
                    </a:cubicBezTo>
                    <a:cubicBezTo>
                      <a:pt x="4523" y="4"/>
                      <a:pt x="4386" y="1"/>
                      <a:pt x="4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2;p41">
                <a:extLst>
                  <a:ext uri="{FF2B5EF4-FFF2-40B4-BE49-F238E27FC236}">
                    <a16:creationId xmlns:a16="http://schemas.microsoft.com/office/drawing/2014/main" id="{1B860550-2D2F-EE8B-1325-8ED24B4EE267}"/>
                  </a:ext>
                </a:extLst>
              </p:cNvPr>
              <p:cNvSpPr/>
              <p:nvPr/>
            </p:nvSpPr>
            <p:spPr>
              <a:xfrm>
                <a:off x="2604303" y="1773022"/>
                <a:ext cx="265008" cy="138363"/>
              </a:xfrm>
              <a:custGeom>
                <a:avLst/>
                <a:gdLst/>
                <a:ahLst/>
                <a:cxnLst/>
                <a:rect l="l" t="t" r="r" b="b"/>
                <a:pathLst>
                  <a:path w="5790" h="3023" extrusionOk="0">
                    <a:moveTo>
                      <a:pt x="4324" y="1"/>
                    </a:moveTo>
                    <a:cubicBezTo>
                      <a:pt x="2801" y="1"/>
                      <a:pt x="1305" y="413"/>
                      <a:pt x="1" y="1224"/>
                    </a:cubicBezTo>
                    <a:lnTo>
                      <a:pt x="4026" y="3022"/>
                    </a:lnTo>
                    <a:lnTo>
                      <a:pt x="5653" y="2885"/>
                    </a:lnTo>
                    <a:cubicBezTo>
                      <a:pt x="5790" y="950"/>
                      <a:pt x="4676" y="8"/>
                      <a:pt x="4676" y="8"/>
                    </a:cubicBezTo>
                    <a:cubicBezTo>
                      <a:pt x="4559" y="3"/>
                      <a:pt x="4441" y="1"/>
                      <a:pt x="4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3;p41">
                <a:extLst>
                  <a:ext uri="{FF2B5EF4-FFF2-40B4-BE49-F238E27FC236}">
                    <a16:creationId xmlns:a16="http://schemas.microsoft.com/office/drawing/2014/main" id="{CA99B0A3-2641-CE86-747A-608E6FAA1712}"/>
                  </a:ext>
                </a:extLst>
              </p:cNvPr>
              <p:cNvSpPr/>
              <p:nvPr/>
            </p:nvSpPr>
            <p:spPr>
              <a:xfrm>
                <a:off x="2559633" y="2462392"/>
                <a:ext cx="351239" cy="190541"/>
              </a:xfrm>
              <a:custGeom>
                <a:avLst/>
                <a:gdLst/>
                <a:ahLst/>
                <a:cxnLst/>
                <a:rect l="l" t="t" r="r" b="b"/>
                <a:pathLst>
                  <a:path w="7674" h="4163" extrusionOk="0">
                    <a:moveTo>
                      <a:pt x="6594" y="1"/>
                    </a:moveTo>
                    <a:cubicBezTo>
                      <a:pt x="6594" y="1"/>
                      <a:pt x="5259" y="1"/>
                      <a:pt x="3135" y="634"/>
                    </a:cubicBezTo>
                    <a:lnTo>
                      <a:pt x="1" y="3769"/>
                    </a:lnTo>
                    <a:cubicBezTo>
                      <a:pt x="806" y="4026"/>
                      <a:pt x="1662" y="4163"/>
                      <a:pt x="2535" y="4163"/>
                    </a:cubicBezTo>
                    <a:cubicBezTo>
                      <a:pt x="2535" y="4163"/>
                      <a:pt x="5704" y="3837"/>
                      <a:pt x="7245" y="3032"/>
                    </a:cubicBezTo>
                    <a:cubicBezTo>
                      <a:pt x="7245" y="3032"/>
                      <a:pt x="7673" y="1045"/>
                      <a:pt x="6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4;p41">
                <a:extLst>
                  <a:ext uri="{FF2B5EF4-FFF2-40B4-BE49-F238E27FC236}">
                    <a16:creationId xmlns:a16="http://schemas.microsoft.com/office/drawing/2014/main" id="{45BC3C46-7645-2BC1-4E30-CD2A4CD37246}"/>
                  </a:ext>
                </a:extLst>
              </p:cNvPr>
              <p:cNvSpPr/>
              <p:nvPr/>
            </p:nvSpPr>
            <p:spPr>
              <a:xfrm>
                <a:off x="2758728" y="2187276"/>
                <a:ext cx="333984" cy="181112"/>
              </a:xfrm>
              <a:custGeom>
                <a:avLst/>
                <a:gdLst/>
                <a:ahLst/>
                <a:cxnLst/>
                <a:rect l="l" t="t" r="r" b="b"/>
                <a:pathLst>
                  <a:path w="7297" h="3957" extrusionOk="0">
                    <a:moveTo>
                      <a:pt x="6286" y="0"/>
                    </a:moveTo>
                    <a:cubicBezTo>
                      <a:pt x="6286" y="0"/>
                      <a:pt x="5002" y="0"/>
                      <a:pt x="2981" y="600"/>
                    </a:cubicBezTo>
                    <a:lnTo>
                      <a:pt x="1" y="3580"/>
                    </a:lnTo>
                    <a:cubicBezTo>
                      <a:pt x="772" y="3837"/>
                      <a:pt x="1594" y="3956"/>
                      <a:pt x="2416" y="3956"/>
                    </a:cubicBezTo>
                    <a:cubicBezTo>
                      <a:pt x="2416" y="3956"/>
                      <a:pt x="5447" y="3648"/>
                      <a:pt x="6903" y="2877"/>
                    </a:cubicBezTo>
                    <a:cubicBezTo>
                      <a:pt x="6903" y="2877"/>
                      <a:pt x="7297" y="993"/>
                      <a:pt x="6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95;p41">
              <a:extLst>
                <a:ext uri="{FF2B5EF4-FFF2-40B4-BE49-F238E27FC236}">
                  <a16:creationId xmlns:a16="http://schemas.microsoft.com/office/drawing/2014/main" id="{A4664483-889C-0957-7B4C-D95F9543DE09}"/>
                </a:ext>
              </a:extLst>
            </p:cNvPr>
            <p:cNvSpPr/>
            <p:nvPr/>
          </p:nvSpPr>
          <p:spPr>
            <a:xfrm>
              <a:off x="1687186" y="1528800"/>
              <a:ext cx="1108458" cy="511159"/>
            </a:xfrm>
            <a:custGeom>
              <a:avLst/>
              <a:gdLst/>
              <a:ahLst/>
              <a:cxnLst/>
              <a:rect l="l" t="t" r="r" b="b"/>
              <a:pathLst>
                <a:path w="24218" h="11168" extrusionOk="0">
                  <a:moveTo>
                    <a:pt x="3009" y="0"/>
                  </a:moveTo>
                  <a:cubicBezTo>
                    <a:pt x="3005" y="0"/>
                    <a:pt x="3001" y="0"/>
                    <a:pt x="2997" y="0"/>
                  </a:cubicBezTo>
                  <a:cubicBezTo>
                    <a:pt x="1559" y="35"/>
                    <a:pt x="0" y="685"/>
                    <a:pt x="0" y="685"/>
                  </a:cubicBezTo>
                  <a:lnTo>
                    <a:pt x="12982" y="11047"/>
                  </a:lnTo>
                  <a:cubicBezTo>
                    <a:pt x="13460" y="11130"/>
                    <a:pt x="13946" y="11168"/>
                    <a:pt x="14434" y="11168"/>
                  </a:cubicBezTo>
                  <a:cubicBezTo>
                    <a:pt x="19190" y="11168"/>
                    <a:pt x="24218" y="7605"/>
                    <a:pt x="24218" y="7605"/>
                  </a:cubicBezTo>
                  <a:cubicBezTo>
                    <a:pt x="22749" y="6614"/>
                    <a:pt x="4530" y="0"/>
                    <a:pt x="3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p41">
              <a:extLst>
                <a:ext uri="{FF2B5EF4-FFF2-40B4-BE49-F238E27FC236}">
                  <a16:creationId xmlns:a16="http://schemas.microsoft.com/office/drawing/2014/main" id="{E7AD9F2A-CC89-FBCC-FDCB-7E8FC0F140E3}"/>
                </a:ext>
              </a:extLst>
            </p:cNvPr>
            <p:cNvSpPr/>
            <p:nvPr/>
          </p:nvSpPr>
          <p:spPr>
            <a:xfrm>
              <a:off x="1058504" y="2165124"/>
              <a:ext cx="420992" cy="233839"/>
            </a:xfrm>
            <a:custGeom>
              <a:avLst/>
              <a:gdLst/>
              <a:ahLst/>
              <a:cxnLst/>
              <a:rect l="l" t="t" r="r" b="b"/>
              <a:pathLst>
                <a:path w="9198" h="5109" extrusionOk="0">
                  <a:moveTo>
                    <a:pt x="3889" y="0"/>
                  </a:moveTo>
                  <a:cubicBezTo>
                    <a:pt x="2571" y="0"/>
                    <a:pt x="1257" y="174"/>
                    <a:pt x="0" y="535"/>
                  </a:cubicBezTo>
                  <a:lnTo>
                    <a:pt x="6217" y="5108"/>
                  </a:lnTo>
                  <a:lnTo>
                    <a:pt x="9197" y="4166"/>
                  </a:lnTo>
                  <a:lnTo>
                    <a:pt x="4248" y="5"/>
                  </a:lnTo>
                  <a:cubicBezTo>
                    <a:pt x="4128" y="2"/>
                    <a:pt x="4009" y="0"/>
                    <a:pt x="3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7;p41">
              <a:extLst>
                <a:ext uri="{FF2B5EF4-FFF2-40B4-BE49-F238E27FC236}">
                  <a16:creationId xmlns:a16="http://schemas.microsoft.com/office/drawing/2014/main" id="{1F509660-62BB-67D1-22F0-F51C5B6A5F05}"/>
                </a:ext>
              </a:extLst>
            </p:cNvPr>
            <p:cNvSpPr/>
            <p:nvPr/>
          </p:nvSpPr>
          <p:spPr>
            <a:xfrm>
              <a:off x="1252884" y="1680203"/>
              <a:ext cx="2709218" cy="791684"/>
            </a:xfrm>
            <a:custGeom>
              <a:avLst/>
              <a:gdLst/>
              <a:ahLst/>
              <a:cxnLst/>
              <a:rect l="l" t="t" r="r" b="b"/>
              <a:pathLst>
                <a:path w="59192" h="17297" extrusionOk="0">
                  <a:moveTo>
                    <a:pt x="50350" y="0"/>
                  </a:moveTo>
                  <a:cubicBezTo>
                    <a:pt x="48288" y="0"/>
                    <a:pt x="45535" y="396"/>
                    <a:pt x="41979" y="1642"/>
                  </a:cubicBezTo>
                  <a:cubicBezTo>
                    <a:pt x="32200" y="5085"/>
                    <a:pt x="8958" y="11165"/>
                    <a:pt x="121" y="16063"/>
                  </a:cubicBezTo>
                  <a:cubicBezTo>
                    <a:pt x="1" y="16525"/>
                    <a:pt x="189" y="17022"/>
                    <a:pt x="583" y="17296"/>
                  </a:cubicBezTo>
                  <a:cubicBezTo>
                    <a:pt x="583" y="17296"/>
                    <a:pt x="22386" y="16731"/>
                    <a:pt x="33536" y="12449"/>
                  </a:cubicBezTo>
                  <a:cubicBezTo>
                    <a:pt x="45268" y="7962"/>
                    <a:pt x="51279" y="6420"/>
                    <a:pt x="55801" y="3937"/>
                  </a:cubicBezTo>
                  <a:cubicBezTo>
                    <a:pt x="57325" y="3098"/>
                    <a:pt x="59192" y="1437"/>
                    <a:pt x="55458" y="1214"/>
                  </a:cubicBezTo>
                  <a:cubicBezTo>
                    <a:pt x="55458" y="1214"/>
                    <a:pt x="53960" y="0"/>
                    <a:pt x="50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8;p41">
              <a:extLst>
                <a:ext uri="{FF2B5EF4-FFF2-40B4-BE49-F238E27FC236}">
                  <a16:creationId xmlns:a16="http://schemas.microsoft.com/office/drawing/2014/main" id="{E21DA474-8FDD-404C-7D09-BB68584CF147}"/>
                </a:ext>
              </a:extLst>
            </p:cNvPr>
            <p:cNvSpPr/>
            <p:nvPr/>
          </p:nvSpPr>
          <p:spPr>
            <a:xfrm>
              <a:off x="1010675" y="1906530"/>
              <a:ext cx="780012" cy="454038"/>
            </a:xfrm>
            <a:custGeom>
              <a:avLst/>
              <a:gdLst/>
              <a:ahLst/>
              <a:cxnLst/>
              <a:rect l="l" t="t" r="r" b="b"/>
              <a:pathLst>
                <a:path w="17042" h="9920" extrusionOk="0">
                  <a:moveTo>
                    <a:pt x="3336" y="1"/>
                  </a:moveTo>
                  <a:cubicBezTo>
                    <a:pt x="1746" y="1"/>
                    <a:pt x="0" y="910"/>
                    <a:pt x="0" y="910"/>
                  </a:cubicBezTo>
                  <a:lnTo>
                    <a:pt x="8564" y="9919"/>
                  </a:lnTo>
                  <a:cubicBezTo>
                    <a:pt x="11441" y="8960"/>
                    <a:pt x="14267" y="7864"/>
                    <a:pt x="17042" y="6631"/>
                  </a:cubicBezTo>
                  <a:cubicBezTo>
                    <a:pt x="15569" y="5980"/>
                    <a:pt x="5395" y="174"/>
                    <a:pt x="3717" y="20"/>
                  </a:cubicBezTo>
                  <a:cubicBezTo>
                    <a:pt x="3592" y="7"/>
                    <a:pt x="3465" y="1"/>
                    <a:pt x="3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9;p41">
              <a:extLst>
                <a:ext uri="{FF2B5EF4-FFF2-40B4-BE49-F238E27FC236}">
                  <a16:creationId xmlns:a16="http://schemas.microsoft.com/office/drawing/2014/main" id="{86604C8F-7EF0-CE43-62C0-FA62830BC377}"/>
                </a:ext>
              </a:extLst>
            </p:cNvPr>
            <p:cNvSpPr/>
            <p:nvPr/>
          </p:nvSpPr>
          <p:spPr>
            <a:xfrm>
              <a:off x="1272473" y="1743593"/>
              <a:ext cx="2599507" cy="716529"/>
            </a:xfrm>
            <a:custGeom>
              <a:avLst/>
              <a:gdLst/>
              <a:ahLst/>
              <a:cxnLst/>
              <a:rect l="l" t="t" r="r" b="b"/>
              <a:pathLst>
                <a:path w="56795" h="15655" extrusionOk="0">
                  <a:moveTo>
                    <a:pt x="52975" y="0"/>
                  </a:moveTo>
                  <a:lnTo>
                    <a:pt x="87" y="14986"/>
                  </a:lnTo>
                  <a:cubicBezTo>
                    <a:pt x="1" y="15483"/>
                    <a:pt x="326" y="15654"/>
                    <a:pt x="326" y="15654"/>
                  </a:cubicBezTo>
                  <a:cubicBezTo>
                    <a:pt x="31737" y="12811"/>
                    <a:pt x="28192" y="11235"/>
                    <a:pt x="37235" y="8478"/>
                  </a:cubicBezTo>
                  <a:cubicBezTo>
                    <a:pt x="46450" y="5669"/>
                    <a:pt x="56794" y="1970"/>
                    <a:pt x="56452" y="1148"/>
                  </a:cubicBezTo>
                  <a:cubicBezTo>
                    <a:pt x="56264" y="672"/>
                    <a:pt x="55445" y="608"/>
                    <a:pt x="55018" y="608"/>
                  </a:cubicBezTo>
                  <a:cubicBezTo>
                    <a:pt x="54860" y="608"/>
                    <a:pt x="54756" y="617"/>
                    <a:pt x="54756" y="617"/>
                  </a:cubicBezTo>
                  <a:cubicBezTo>
                    <a:pt x="54259" y="206"/>
                    <a:pt x="52975" y="0"/>
                    <a:pt x="52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0;p41">
              <a:extLst>
                <a:ext uri="{FF2B5EF4-FFF2-40B4-BE49-F238E27FC236}">
                  <a16:creationId xmlns:a16="http://schemas.microsoft.com/office/drawing/2014/main" id="{188BB2CB-87F1-8391-D7AB-F88CA80AFE0E}"/>
                </a:ext>
              </a:extLst>
            </p:cNvPr>
            <p:cNvSpPr/>
            <p:nvPr/>
          </p:nvSpPr>
          <p:spPr>
            <a:xfrm>
              <a:off x="1259155" y="2390261"/>
              <a:ext cx="416324" cy="279151"/>
            </a:xfrm>
            <a:custGeom>
              <a:avLst/>
              <a:gdLst/>
              <a:ahLst/>
              <a:cxnLst/>
              <a:rect l="l" t="t" r="r" b="b"/>
              <a:pathLst>
                <a:path w="9096" h="6099" extrusionOk="0">
                  <a:moveTo>
                    <a:pt x="9095" y="1"/>
                  </a:moveTo>
                  <a:lnTo>
                    <a:pt x="9095" y="1"/>
                  </a:lnTo>
                  <a:cubicBezTo>
                    <a:pt x="6783" y="344"/>
                    <a:pt x="4505" y="806"/>
                    <a:pt x="2262" y="1405"/>
                  </a:cubicBezTo>
                  <a:cubicBezTo>
                    <a:pt x="1970" y="2125"/>
                    <a:pt x="1" y="6098"/>
                    <a:pt x="1" y="6098"/>
                  </a:cubicBezTo>
                  <a:cubicBezTo>
                    <a:pt x="1" y="6098"/>
                    <a:pt x="2638" y="5139"/>
                    <a:pt x="3529" y="4745"/>
                  </a:cubicBezTo>
                  <a:cubicBezTo>
                    <a:pt x="4437" y="4351"/>
                    <a:pt x="9095" y="1"/>
                    <a:pt x="9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1;p41">
              <a:extLst>
                <a:ext uri="{FF2B5EF4-FFF2-40B4-BE49-F238E27FC236}">
                  <a16:creationId xmlns:a16="http://schemas.microsoft.com/office/drawing/2014/main" id="{B11AA28C-81FA-0AB7-31DF-A6A8E96E689B}"/>
                </a:ext>
              </a:extLst>
            </p:cNvPr>
            <p:cNvSpPr/>
            <p:nvPr/>
          </p:nvSpPr>
          <p:spPr>
            <a:xfrm>
              <a:off x="2138696" y="2064982"/>
              <a:ext cx="1063786" cy="885512"/>
            </a:xfrm>
            <a:custGeom>
              <a:avLst/>
              <a:gdLst/>
              <a:ahLst/>
              <a:cxnLst/>
              <a:rect l="l" t="t" r="r" b="b"/>
              <a:pathLst>
                <a:path w="23242" h="19347" extrusionOk="0">
                  <a:moveTo>
                    <a:pt x="22128" y="0"/>
                  </a:moveTo>
                  <a:cubicBezTo>
                    <a:pt x="16596" y="857"/>
                    <a:pt x="9746" y="4676"/>
                    <a:pt x="9746" y="4676"/>
                  </a:cubicBezTo>
                  <a:lnTo>
                    <a:pt x="0" y="19200"/>
                  </a:lnTo>
                  <a:cubicBezTo>
                    <a:pt x="0" y="19200"/>
                    <a:pt x="403" y="19346"/>
                    <a:pt x="1058" y="19346"/>
                  </a:cubicBezTo>
                  <a:cubicBezTo>
                    <a:pt x="1820" y="19346"/>
                    <a:pt x="2922" y="19148"/>
                    <a:pt x="4128" y="18292"/>
                  </a:cubicBezTo>
                  <a:cubicBezTo>
                    <a:pt x="8821" y="14849"/>
                    <a:pt x="23242" y="0"/>
                    <a:pt x="22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2;p41">
              <a:extLst>
                <a:ext uri="{FF2B5EF4-FFF2-40B4-BE49-F238E27FC236}">
                  <a16:creationId xmlns:a16="http://schemas.microsoft.com/office/drawing/2014/main" id="{236F06C6-E831-EEA1-2BD4-422348269B25}"/>
                </a:ext>
              </a:extLst>
            </p:cNvPr>
            <p:cNvSpPr/>
            <p:nvPr/>
          </p:nvSpPr>
          <p:spPr>
            <a:xfrm>
              <a:off x="3682161" y="1710639"/>
              <a:ext cx="95705" cy="76116"/>
            </a:xfrm>
            <a:custGeom>
              <a:avLst/>
              <a:gdLst/>
              <a:ahLst/>
              <a:cxnLst/>
              <a:rect l="l" t="t" r="r" b="b"/>
              <a:pathLst>
                <a:path w="2091" h="1663" extrusionOk="0">
                  <a:moveTo>
                    <a:pt x="1354" y="1"/>
                  </a:moveTo>
                  <a:cubicBezTo>
                    <a:pt x="1354" y="1"/>
                    <a:pt x="1217" y="652"/>
                    <a:pt x="35" y="1131"/>
                  </a:cubicBezTo>
                  <a:lnTo>
                    <a:pt x="1" y="1662"/>
                  </a:lnTo>
                  <a:cubicBezTo>
                    <a:pt x="1" y="1662"/>
                    <a:pt x="1473" y="1371"/>
                    <a:pt x="2090" y="360"/>
                  </a:cubicBezTo>
                  <a:cubicBezTo>
                    <a:pt x="1850" y="223"/>
                    <a:pt x="1610" y="104"/>
                    <a:pt x="1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582;p41">
            <a:extLst>
              <a:ext uri="{FF2B5EF4-FFF2-40B4-BE49-F238E27FC236}">
                <a16:creationId xmlns:a16="http://schemas.microsoft.com/office/drawing/2014/main" id="{B5F4CADE-6637-BBF6-65D2-E6F179CBB0D0}"/>
              </a:ext>
            </a:extLst>
          </p:cNvPr>
          <p:cNvSpPr txBox="1"/>
          <p:nvPr/>
        </p:nvSpPr>
        <p:spPr>
          <a:xfrm>
            <a:off x="3128792" y="501473"/>
            <a:ext cx="2010900"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dk1"/>
                </a:solidFill>
                <a:latin typeface="Work Sans ExtraBold"/>
                <a:ea typeface="Work Sans ExtraBold"/>
                <a:cs typeface="Work Sans ExtraBold"/>
                <a:sym typeface="Work Sans ExtraBold"/>
              </a:rPr>
              <a:t>Content</a:t>
            </a:r>
            <a:endParaRPr sz="3600" dirty="0">
              <a:solidFill>
                <a:schemeClr val="dk1"/>
              </a:solidFill>
              <a:latin typeface="Work Sans ExtraBold"/>
              <a:ea typeface="Work Sans ExtraBold"/>
              <a:cs typeface="Work Sans ExtraBold"/>
              <a:sym typeface="Work Sans ExtraBold"/>
            </a:endParaRPr>
          </a:p>
        </p:txBody>
      </p:sp>
    </p:spTree>
    <p:extLst>
      <p:ext uri="{BB962C8B-B14F-4D97-AF65-F5344CB8AC3E}">
        <p14:creationId xmlns:p14="http://schemas.microsoft.com/office/powerpoint/2010/main" val="2706549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sitting in a train&#10;&#10;AI-generated content may be incorrect.">
            <a:extLst>
              <a:ext uri="{FF2B5EF4-FFF2-40B4-BE49-F238E27FC236}">
                <a16:creationId xmlns:a16="http://schemas.microsoft.com/office/drawing/2014/main" id="{4138E54F-DBA5-34C5-3453-13D6DAE8F32C}"/>
              </a:ext>
            </a:extLst>
          </p:cNvPr>
          <p:cNvPicPr>
            <a:picLocks noChangeAspect="1"/>
          </p:cNvPicPr>
          <p:nvPr/>
        </p:nvPicPr>
        <p:blipFill>
          <a:blip r:embed="rId2"/>
          <a:stretch>
            <a:fillRect/>
          </a:stretch>
        </p:blipFill>
        <p:spPr>
          <a:xfrm>
            <a:off x="-75481" y="0"/>
            <a:ext cx="9294962" cy="5143500"/>
          </a:xfrm>
          <a:prstGeom prst="rect">
            <a:avLst/>
          </a:prstGeom>
        </p:spPr>
      </p:pic>
      <p:sp>
        <p:nvSpPr>
          <p:cNvPr id="6" name="Google Shape;372;p32">
            <a:extLst>
              <a:ext uri="{FF2B5EF4-FFF2-40B4-BE49-F238E27FC236}">
                <a16:creationId xmlns:a16="http://schemas.microsoft.com/office/drawing/2014/main" id="{843046F0-88F9-B11C-587B-481849CCE72C}"/>
              </a:ext>
            </a:extLst>
          </p:cNvPr>
          <p:cNvSpPr txBox="1">
            <a:spLocks/>
          </p:cNvSpPr>
          <p:nvPr/>
        </p:nvSpPr>
        <p:spPr>
          <a:xfrm>
            <a:off x="1726270" y="95250"/>
            <a:ext cx="5148000" cy="7102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5000" dirty="0">
                <a:solidFill>
                  <a:srgbClr val="FBB442"/>
                </a:solidFill>
                <a:latin typeface="Work Sans ExtraBold" pitchFamily="2" charset="0"/>
              </a:rPr>
              <a:t>01. The Data</a:t>
            </a:r>
          </a:p>
        </p:txBody>
      </p:sp>
    </p:spTree>
    <p:extLst>
      <p:ext uri="{BB962C8B-B14F-4D97-AF65-F5344CB8AC3E}">
        <p14:creationId xmlns:p14="http://schemas.microsoft.com/office/powerpoint/2010/main" val="2329429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00AE-28F5-6702-F4E1-843E16333A47}"/>
              </a:ext>
            </a:extLst>
          </p:cNvPr>
          <p:cNvSpPr>
            <a:spLocks noGrp="1"/>
          </p:cNvSpPr>
          <p:nvPr>
            <p:ph type="title"/>
          </p:nvPr>
        </p:nvSpPr>
        <p:spPr>
          <a:xfrm>
            <a:off x="1613350" y="446652"/>
            <a:ext cx="5714100" cy="482700"/>
          </a:xfrm>
        </p:spPr>
        <p:txBody>
          <a:bodyPr/>
          <a:lstStyle/>
          <a:p>
            <a:r>
              <a:rPr lang="en" dirty="0"/>
              <a:t>Exploring the data</a:t>
            </a:r>
            <a:endParaRPr lang="en-GB" dirty="0"/>
          </a:p>
        </p:txBody>
      </p:sp>
      <p:sp>
        <p:nvSpPr>
          <p:cNvPr id="4" name="Text Placeholder 3">
            <a:extLst>
              <a:ext uri="{FF2B5EF4-FFF2-40B4-BE49-F238E27FC236}">
                <a16:creationId xmlns:a16="http://schemas.microsoft.com/office/drawing/2014/main" id="{01985A7B-5EBD-7EF4-8D0D-EE783088FC8F}"/>
              </a:ext>
            </a:extLst>
          </p:cNvPr>
          <p:cNvSpPr>
            <a:spLocks noGrp="1"/>
          </p:cNvSpPr>
          <p:nvPr>
            <p:ph type="body" idx="2"/>
          </p:nvPr>
        </p:nvSpPr>
        <p:spPr>
          <a:xfrm>
            <a:off x="805616" y="1042226"/>
            <a:ext cx="5714099" cy="3659126"/>
          </a:xfrm>
        </p:spPr>
        <p:txBody>
          <a:bodyPr/>
          <a:lstStyle/>
          <a:p>
            <a:pPr marL="152400" indent="0">
              <a:buNone/>
            </a:pPr>
            <a:r>
              <a:rPr lang="en-GB" sz="1800" dirty="0"/>
              <a:t>The Raw Data consists of:</a:t>
            </a:r>
          </a:p>
          <a:p>
            <a:endParaRPr lang="en-GB" dirty="0"/>
          </a:p>
          <a:p>
            <a:r>
              <a:rPr lang="en" sz="1500" b="1" dirty="0"/>
              <a:t>117,166 rows</a:t>
            </a:r>
            <a:r>
              <a:rPr lang="en" sz="1500" dirty="0"/>
              <a:t>, representing flights between 2016-2018</a:t>
            </a:r>
          </a:p>
          <a:p>
            <a:endParaRPr lang="en-GB" sz="1500" dirty="0"/>
          </a:p>
          <a:p>
            <a:r>
              <a:rPr lang="en" sz="1500" b="1" dirty="0"/>
              <a:t>107,833</a:t>
            </a:r>
            <a:r>
              <a:rPr lang="en" sz="1500" dirty="0"/>
              <a:t> Training Data</a:t>
            </a:r>
          </a:p>
          <a:p>
            <a:endParaRPr lang="en-GB" sz="1500" dirty="0"/>
          </a:p>
          <a:p>
            <a:r>
              <a:rPr lang="en" sz="1500" b="1" dirty="0"/>
              <a:t>9,333</a:t>
            </a:r>
            <a:r>
              <a:rPr lang="en" sz="1500" dirty="0"/>
              <a:t> Test Data</a:t>
            </a:r>
          </a:p>
          <a:p>
            <a:endParaRPr lang="en" sz="1500" dirty="0"/>
          </a:p>
          <a:p>
            <a:r>
              <a:rPr lang="en" sz="1500" b="1" dirty="0"/>
              <a:t>9 columns </a:t>
            </a:r>
            <a:r>
              <a:rPr lang="en" sz="1500" dirty="0"/>
              <a:t>such as ‘Date’, ‘Departure Point’, ‘Flight Status’ a</a:t>
            </a:r>
            <a:r>
              <a:rPr lang="en-GB" sz="1500" dirty="0" err="1"/>
              <a:t>nd</a:t>
            </a:r>
            <a:r>
              <a:rPr lang="en" sz="1500" dirty="0"/>
              <a:t> ‘Aircraft Code’</a:t>
            </a:r>
          </a:p>
          <a:p>
            <a:endParaRPr lang="en" sz="1500" dirty="0"/>
          </a:p>
          <a:p>
            <a:r>
              <a:rPr lang="en" sz="1500" dirty="0"/>
              <a:t>All Categorical data</a:t>
            </a:r>
          </a:p>
          <a:p>
            <a:endParaRPr lang="en" sz="1500" dirty="0"/>
          </a:p>
          <a:p>
            <a:r>
              <a:rPr lang="en" sz="1500" dirty="0"/>
              <a:t>No missing values and correct data types</a:t>
            </a:r>
          </a:p>
          <a:p>
            <a:pPr marL="152400" indent="0">
              <a:buNone/>
            </a:pPr>
            <a:endParaRPr lang="en-GB" dirty="0"/>
          </a:p>
          <a:p>
            <a:endParaRPr lang="en-GB" dirty="0"/>
          </a:p>
        </p:txBody>
      </p:sp>
      <p:pic>
        <p:nvPicPr>
          <p:cNvPr id="8" name="Graphic 7" descr="Database with solid fill">
            <a:extLst>
              <a:ext uri="{FF2B5EF4-FFF2-40B4-BE49-F238E27FC236}">
                <a16:creationId xmlns:a16="http://schemas.microsoft.com/office/drawing/2014/main" id="{83968E98-07A0-FB73-BC9E-91B6E20484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2440" y="1780347"/>
            <a:ext cx="1970019" cy="1970019"/>
          </a:xfrm>
          <a:prstGeom prst="rect">
            <a:avLst/>
          </a:prstGeom>
        </p:spPr>
      </p:pic>
    </p:spTree>
    <p:extLst>
      <p:ext uri="{BB962C8B-B14F-4D97-AF65-F5344CB8AC3E}">
        <p14:creationId xmlns:p14="http://schemas.microsoft.com/office/powerpoint/2010/main" val="301807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781C-22EE-3421-79BE-577F16CFC02D}"/>
              </a:ext>
            </a:extLst>
          </p:cNvPr>
          <p:cNvSpPr>
            <a:spLocks noGrp="1"/>
          </p:cNvSpPr>
          <p:nvPr>
            <p:ph type="title"/>
          </p:nvPr>
        </p:nvSpPr>
        <p:spPr>
          <a:xfrm>
            <a:off x="1191869" y="386354"/>
            <a:ext cx="6697200" cy="482700"/>
          </a:xfrm>
        </p:spPr>
        <p:txBody>
          <a:bodyPr/>
          <a:lstStyle/>
          <a:p>
            <a:r>
              <a:rPr lang="en-GB" sz="2800" dirty="0"/>
              <a:t>Flight Destination Data</a:t>
            </a:r>
          </a:p>
        </p:txBody>
      </p:sp>
      <p:pic>
        <p:nvPicPr>
          <p:cNvPr id="16" name="Picture 15" descr="A graph of the top five most blown countries/regions&#10;&#10;AI-generated content may be incorrect.">
            <a:extLst>
              <a:ext uri="{FF2B5EF4-FFF2-40B4-BE49-F238E27FC236}">
                <a16:creationId xmlns:a16="http://schemas.microsoft.com/office/drawing/2014/main" id="{B26CC9CD-7A44-2F17-C292-A8CA70B2AF5E}"/>
              </a:ext>
            </a:extLst>
          </p:cNvPr>
          <p:cNvPicPr>
            <a:picLocks noChangeAspect="1"/>
          </p:cNvPicPr>
          <p:nvPr/>
        </p:nvPicPr>
        <p:blipFill>
          <a:blip r:embed="rId2"/>
          <a:stretch>
            <a:fillRect/>
          </a:stretch>
        </p:blipFill>
        <p:spPr>
          <a:xfrm>
            <a:off x="462896" y="1225207"/>
            <a:ext cx="3835169" cy="2100312"/>
          </a:xfrm>
          <a:prstGeom prst="rect">
            <a:avLst/>
          </a:prstGeom>
        </p:spPr>
      </p:pic>
      <p:pic>
        <p:nvPicPr>
          <p:cNvPr id="18" name="Picture 17" descr="A graph of different colored squares&#10;&#10;AI-generated content may be incorrect.">
            <a:extLst>
              <a:ext uri="{FF2B5EF4-FFF2-40B4-BE49-F238E27FC236}">
                <a16:creationId xmlns:a16="http://schemas.microsoft.com/office/drawing/2014/main" id="{1FA8FA34-2484-A03F-CFB9-A506C7F2D114}"/>
              </a:ext>
            </a:extLst>
          </p:cNvPr>
          <p:cNvPicPr>
            <a:picLocks noChangeAspect="1"/>
          </p:cNvPicPr>
          <p:nvPr/>
        </p:nvPicPr>
        <p:blipFill>
          <a:blip r:embed="rId3"/>
          <a:stretch>
            <a:fillRect/>
          </a:stretch>
        </p:blipFill>
        <p:spPr>
          <a:xfrm>
            <a:off x="4743168" y="1225207"/>
            <a:ext cx="3835169" cy="2100312"/>
          </a:xfrm>
          <a:prstGeom prst="rect">
            <a:avLst/>
          </a:prstGeom>
        </p:spPr>
      </p:pic>
      <p:sp>
        <p:nvSpPr>
          <p:cNvPr id="19" name="Text Placeholder 2">
            <a:extLst>
              <a:ext uri="{FF2B5EF4-FFF2-40B4-BE49-F238E27FC236}">
                <a16:creationId xmlns:a16="http://schemas.microsoft.com/office/drawing/2014/main" id="{E3A97F1C-3024-BA07-BA78-0BA581F6A3F1}"/>
              </a:ext>
            </a:extLst>
          </p:cNvPr>
          <p:cNvSpPr txBox="1">
            <a:spLocks/>
          </p:cNvSpPr>
          <p:nvPr/>
        </p:nvSpPr>
        <p:spPr>
          <a:xfrm>
            <a:off x="339152" y="3551633"/>
            <a:ext cx="4016396" cy="9938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GB" sz="1700" dirty="0">
                <a:solidFill>
                  <a:schemeClr val="bg2"/>
                </a:solidFill>
                <a:latin typeface="Work Sans" pitchFamily="2" charset="0"/>
              </a:rPr>
              <a:t>As expected, Tunisia ranks the highest in total number of flights, followed by </a:t>
            </a:r>
            <a:r>
              <a:rPr lang="en-GB" sz="1700" b="1" dirty="0">
                <a:solidFill>
                  <a:schemeClr val="bg2"/>
                </a:solidFill>
                <a:latin typeface="Work Sans" pitchFamily="2" charset="0"/>
              </a:rPr>
              <a:t>3 European countries</a:t>
            </a:r>
            <a:endParaRPr lang="en-GB" b="1" dirty="0">
              <a:latin typeface="Work Sans" pitchFamily="2" charset="0"/>
            </a:endParaRPr>
          </a:p>
        </p:txBody>
      </p:sp>
      <p:sp>
        <p:nvSpPr>
          <p:cNvPr id="20" name="Text Placeholder 2">
            <a:extLst>
              <a:ext uri="{FF2B5EF4-FFF2-40B4-BE49-F238E27FC236}">
                <a16:creationId xmlns:a16="http://schemas.microsoft.com/office/drawing/2014/main" id="{09CA9945-26F7-BA1A-E439-B4FE7F7D8521}"/>
              </a:ext>
            </a:extLst>
          </p:cNvPr>
          <p:cNvSpPr txBox="1">
            <a:spLocks/>
          </p:cNvSpPr>
          <p:nvPr/>
        </p:nvSpPr>
        <p:spPr>
          <a:xfrm>
            <a:off x="4652554" y="3551633"/>
            <a:ext cx="4016396" cy="9938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GB" sz="1700" dirty="0">
                <a:solidFill>
                  <a:schemeClr val="bg2"/>
                </a:solidFill>
                <a:latin typeface="Work Sans" pitchFamily="2" charset="0"/>
              </a:rPr>
              <a:t>3 of the 5 most popular cities are within Tunisia. The airline is popular among </a:t>
            </a:r>
            <a:r>
              <a:rPr lang="en-GB" sz="1700" b="1" dirty="0">
                <a:solidFill>
                  <a:schemeClr val="bg2"/>
                </a:solidFill>
                <a:latin typeface="Work Sans" pitchFamily="2" charset="0"/>
              </a:rPr>
              <a:t>French speakers</a:t>
            </a:r>
            <a:endParaRPr lang="en-GB" b="1" dirty="0">
              <a:latin typeface="Work Sans" pitchFamily="2" charset="0"/>
            </a:endParaRPr>
          </a:p>
        </p:txBody>
      </p:sp>
    </p:spTree>
    <p:extLst>
      <p:ext uri="{BB962C8B-B14F-4D97-AF65-F5344CB8AC3E}">
        <p14:creationId xmlns:p14="http://schemas.microsoft.com/office/powerpoint/2010/main" val="2606618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52C2-9BE1-E7F4-4DDB-A558F99A5363}"/>
              </a:ext>
            </a:extLst>
          </p:cNvPr>
          <p:cNvSpPr>
            <a:spLocks noGrp="1"/>
          </p:cNvSpPr>
          <p:nvPr>
            <p:ph type="title"/>
          </p:nvPr>
        </p:nvSpPr>
        <p:spPr/>
        <p:txBody>
          <a:bodyPr/>
          <a:lstStyle/>
          <a:p>
            <a:r>
              <a:rPr lang="en-GB" dirty="0"/>
              <a:t>Country Data</a:t>
            </a:r>
          </a:p>
        </p:txBody>
      </p:sp>
      <p:sp>
        <p:nvSpPr>
          <p:cNvPr id="3" name="Text Placeholder 2">
            <a:extLst>
              <a:ext uri="{FF2B5EF4-FFF2-40B4-BE49-F238E27FC236}">
                <a16:creationId xmlns:a16="http://schemas.microsoft.com/office/drawing/2014/main" id="{0DFFD48D-31D8-4966-A399-039E3712509F}"/>
              </a:ext>
            </a:extLst>
          </p:cNvPr>
          <p:cNvSpPr>
            <a:spLocks noGrp="1"/>
          </p:cNvSpPr>
          <p:nvPr>
            <p:ph type="body" idx="1"/>
          </p:nvPr>
        </p:nvSpPr>
        <p:spPr>
          <a:xfrm>
            <a:off x="276875" y="1227936"/>
            <a:ext cx="2779945" cy="3107496"/>
          </a:xfrm>
        </p:spPr>
        <p:txBody>
          <a:bodyPr/>
          <a:lstStyle/>
          <a:p>
            <a:pPr marL="152400" indent="0">
              <a:buNone/>
            </a:pPr>
            <a:r>
              <a:rPr lang="en-GB" sz="1700" dirty="0"/>
              <a:t>The World Map and data shows the airline fly's to:</a:t>
            </a:r>
          </a:p>
          <a:p>
            <a:endParaRPr lang="en-GB" sz="1400" dirty="0"/>
          </a:p>
          <a:p>
            <a:r>
              <a:rPr lang="en-GB" sz="1600" dirty="0"/>
              <a:t>56 Countries</a:t>
            </a:r>
          </a:p>
          <a:p>
            <a:endParaRPr lang="en-GB" sz="1600" dirty="0"/>
          </a:p>
          <a:p>
            <a:r>
              <a:rPr lang="en-GB" sz="1600" dirty="0"/>
              <a:t>126 Cities</a:t>
            </a:r>
          </a:p>
          <a:p>
            <a:endParaRPr lang="en-GB" sz="1600" dirty="0"/>
          </a:p>
          <a:p>
            <a:r>
              <a:rPr lang="en-GB" sz="1600" dirty="0"/>
              <a:t>4 Continents</a:t>
            </a:r>
          </a:p>
          <a:p>
            <a:endParaRPr lang="en-GB" sz="1400" dirty="0"/>
          </a:p>
          <a:p>
            <a:r>
              <a:rPr lang="en-GB" sz="1400" dirty="0"/>
              <a:t>By far, most flights are in Africa and Europe</a:t>
            </a:r>
          </a:p>
          <a:p>
            <a:endParaRPr lang="en-GB" dirty="0"/>
          </a:p>
          <a:p>
            <a:pPr marL="152400" indent="0">
              <a:buNone/>
            </a:pPr>
            <a:endParaRPr lang="en-GB" dirty="0"/>
          </a:p>
          <a:p>
            <a:endParaRPr lang="en-GB" dirty="0"/>
          </a:p>
        </p:txBody>
      </p:sp>
      <p:pic>
        <p:nvPicPr>
          <p:cNvPr id="7" name="Picture 6" descr="A map of the world with numbers and a number of flights&#10;&#10;AI-generated content may be incorrect.">
            <a:extLst>
              <a:ext uri="{FF2B5EF4-FFF2-40B4-BE49-F238E27FC236}">
                <a16:creationId xmlns:a16="http://schemas.microsoft.com/office/drawing/2014/main" id="{191DD959-A2A3-2DD9-512B-40B35D1A1740}"/>
              </a:ext>
            </a:extLst>
          </p:cNvPr>
          <p:cNvPicPr>
            <a:picLocks noChangeAspect="1"/>
          </p:cNvPicPr>
          <p:nvPr/>
        </p:nvPicPr>
        <p:blipFill>
          <a:blip r:embed="rId3"/>
          <a:stretch>
            <a:fillRect/>
          </a:stretch>
        </p:blipFill>
        <p:spPr>
          <a:xfrm>
            <a:off x="3190644" y="1271480"/>
            <a:ext cx="5564476" cy="3107495"/>
          </a:xfrm>
          <a:prstGeom prst="rect">
            <a:avLst/>
          </a:prstGeom>
        </p:spPr>
      </p:pic>
    </p:spTree>
    <p:extLst>
      <p:ext uri="{BB962C8B-B14F-4D97-AF65-F5344CB8AC3E}">
        <p14:creationId xmlns:p14="http://schemas.microsoft.com/office/powerpoint/2010/main" val="3213883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64FD2FB3-B24C-0C32-687E-9B9BB47955F0}"/>
            </a:ext>
          </a:extLst>
        </p:cNvPr>
        <p:cNvGrpSpPr/>
        <p:nvPr/>
      </p:nvGrpSpPr>
      <p:grpSpPr>
        <a:xfrm>
          <a:off x="0" y="0"/>
          <a:ext cx="0" cy="0"/>
          <a:chOff x="0" y="0"/>
          <a:chExt cx="0" cy="0"/>
        </a:xfrm>
      </p:grpSpPr>
      <p:sp>
        <p:nvSpPr>
          <p:cNvPr id="673" name="Google Shape;673;p43">
            <a:extLst>
              <a:ext uri="{FF2B5EF4-FFF2-40B4-BE49-F238E27FC236}">
                <a16:creationId xmlns:a16="http://schemas.microsoft.com/office/drawing/2014/main" id="{43FACA85-01C4-EDB9-575F-143052C615C6}"/>
              </a:ext>
            </a:extLst>
          </p:cNvPr>
          <p:cNvSpPr txBox="1">
            <a:spLocks noGrp="1"/>
          </p:cNvSpPr>
          <p:nvPr>
            <p:ph type="title"/>
          </p:nvPr>
        </p:nvSpPr>
        <p:spPr>
          <a:xfrm>
            <a:off x="1966314" y="380753"/>
            <a:ext cx="4947674"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Flight Status Data</a:t>
            </a:r>
            <a:endParaRPr dirty="0"/>
          </a:p>
        </p:txBody>
      </p:sp>
      <p:graphicFrame>
        <p:nvGraphicFramePr>
          <p:cNvPr id="674" name="Google Shape;674;p43">
            <a:extLst>
              <a:ext uri="{FF2B5EF4-FFF2-40B4-BE49-F238E27FC236}">
                <a16:creationId xmlns:a16="http://schemas.microsoft.com/office/drawing/2014/main" id="{2A5A4AA6-F266-8810-B98E-8136BEEC1902}"/>
              </a:ext>
            </a:extLst>
          </p:cNvPr>
          <p:cNvGraphicFramePr/>
          <p:nvPr>
            <p:extLst>
              <p:ext uri="{D42A27DB-BD31-4B8C-83A1-F6EECF244321}">
                <p14:modId xmlns:p14="http://schemas.microsoft.com/office/powerpoint/2010/main" val="2451829033"/>
              </p:ext>
            </p:extLst>
          </p:nvPr>
        </p:nvGraphicFramePr>
        <p:xfrm>
          <a:off x="1343725" y="1066009"/>
          <a:ext cx="4866912" cy="2453460"/>
        </p:xfrm>
        <a:graphic>
          <a:graphicData uri="http://schemas.openxmlformats.org/drawingml/2006/table">
            <a:tbl>
              <a:tblPr>
                <a:noFill/>
                <a:tableStyleId>{9298B396-FD6F-47C4-B606-F6764AFE19AF}</a:tableStyleId>
              </a:tblPr>
              <a:tblGrid>
                <a:gridCol w="2700279">
                  <a:extLst>
                    <a:ext uri="{9D8B030D-6E8A-4147-A177-3AD203B41FA5}">
                      <a16:colId xmlns:a16="http://schemas.microsoft.com/office/drawing/2014/main" val="20000"/>
                    </a:ext>
                  </a:extLst>
                </a:gridCol>
                <a:gridCol w="2166633">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900" dirty="0">
                          <a:solidFill>
                            <a:schemeClr val="dk1"/>
                          </a:solidFill>
                          <a:latin typeface="Work Sans ExtraBold"/>
                          <a:ea typeface="Work Sans ExtraBold"/>
                          <a:cs typeface="Work Sans ExtraBold"/>
                          <a:sym typeface="Work Sans ExtraBold"/>
                        </a:rPr>
                        <a:t>Flight Staus</a:t>
                      </a:r>
                      <a:endParaRPr sz="19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900" dirty="0">
                          <a:solidFill>
                            <a:schemeClr val="dk1"/>
                          </a:solidFill>
                          <a:latin typeface="Work Sans ExtraBold"/>
                          <a:ea typeface="Work Sans ExtraBold"/>
                          <a:cs typeface="Work Sans ExtraBold"/>
                          <a:sym typeface="Work Sans ExtraBold"/>
                        </a:rPr>
                        <a:t>No. of Flights</a:t>
                      </a:r>
                      <a:endParaRPr sz="19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ATA - Actual Time of Arrival</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2"/>
                          </a:solidFill>
                          <a:latin typeface="Work Sans"/>
                          <a:ea typeface="Work Sans"/>
                          <a:cs typeface="Work Sans"/>
                          <a:sym typeface="Work Sans"/>
                        </a:rPr>
                        <a:t>101,706</a:t>
                      </a:r>
                      <a:endParaRPr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SCH - Scheduled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14,470</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DEP - Departed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504</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258544">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RTR - Ready to Return</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317</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DEL - Delayed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2"/>
                          </a:solidFill>
                          <a:latin typeface="Work Sans"/>
                          <a:ea typeface="Work Sans"/>
                          <a:cs typeface="Work Sans"/>
                          <a:sym typeface="Work Sans"/>
                        </a:rPr>
                        <a:t>169</a:t>
                      </a:r>
                      <a:endParaRPr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5" name="Google Shape;675;p43">
            <a:extLst>
              <a:ext uri="{FF2B5EF4-FFF2-40B4-BE49-F238E27FC236}">
                <a16:creationId xmlns:a16="http://schemas.microsoft.com/office/drawing/2014/main" id="{C9E88F18-34CF-E063-246E-930DB9A3A532}"/>
              </a:ext>
            </a:extLst>
          </p:cNvPr>
          <p:cNvSpPr/>
          <p:nvPr/>
        </p:nvSpPr>
        <p:spPr>
          <a:xfrm flipH="1">
            <a:off x="7402388" y="879729"/>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a:extLst>
              <a:ext uri="{FF2B5EF4-FFF2-40B4-BE49-F238E27FC236}">
                <a16:creationId xmlns:a16="http://schemas.microsoft.com/office/drawing/2014/main" id="{069286D7-B550-D192-D142-065B1E8C94AB}"/>
              </a:ext>
            </a:extLst>
          </p:cNvPr>
          <p:cNvSpPr/>
          <p:nvPr/>
        </p:nvSpPr>
        <p:spPr>
          <a:xfrm>
            <a:off x="434685" y="1897005"/>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2">
            <a:extLst>
              <a:ext uri="{FF2B5EF4-FFF2-40B4-BE49-F238E27FC236}">
                <a16:creationId xmlns:a16="http://schemas.microsoft.com/office/drawing/2014/main" id="{4FD735F3-005B-22B0-BB3D-4ACF34FD5C93}"/>
              </a:ext>
            </a:extLst>
          </p:cNvPr>
          <p:cNvSpPr txBox="1">
            <a:spLocks/>
          </p:cNvSpPr>
          <p:nvPr/>
        </p:nvSpPr>
        <p:spPr>
          <a:xfrm>
            <a:off x="488562" y="3653938"/>
            <a:ext cx="7903177" cy="85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dirty="0">
                <a:solidFill>
                  <a:schemeClr val="bg2"/>
                </a:solidFill>
              </a:rPr>
              <a:t>The small number of delayed flights means the prediction variable (delay) is </a:t>
            </a:r>
            <a:r>
              <a:rPr lang="en-GB" b="1" dirty="0">
                <a:solidFill>
                  <a:schemeClr val="bg2"/>
                </a:solidFill>
              </a:rPr>
              <a:t>not well distributed</a:t>
            </a:r>
            <a:r>
              <a:rPr lang="en-GB" dirty="0">
                <a:solidFill>
                  <a:schemeClr val="bg2"/>
                </a:solidFill>
              </a:rPr>
              <a:t> in the dataset</a:t>
            </a:r>
          </a:p>
          <a:p>
            <a:pPr marL="152400"/>
            <a:endParaRPr lang="en-GB" sz="600" dirty="0">
              <a:solidFill>
                <a:schemeClr val="bg2"/>
              </a:solidFill>
            </a:endParaRPr>
          </a:p>
          <a:p>
            <a:pPr marL="152400"/>
            <a:r>
              <a:rPr lang="en-GB" dirty="0">
                <a:solidFill>
                  <a:schemeClr val="bg2"/>
                </a:solidFill>
                <a:latin typeface="Work Sans" pitchFamily="2" charset="0"/>
              </a:rPr>
              <a:t>This makes the model prone to outliers, biased, and less effective on real data. </a:t>
            </a:r>
          </a:p>
          <a:p>
            <a:endParaRPr lang="en-GB" sz="1500" dirty="0"/>
          </a:p>
        </p:txBody>
      </p:sp>
      <p:sp>
        <p:nvSpPr>
          <p:cNvPr id="4" name="TextBox 3">
            <a:extLst>
              <a:ext uri="{FF2B5EF4-FFF2-40B4-BE49-F238E27FC236}">
                <a16:creationId xmlns:a16="http://schemas.microsoft.com/office/drawing/2014/main" id="{31B0A448-AD78-8ED9-D329-00F18592CC0E}"/>
              </a:ext>
            </a:extLst>
          </p:cNvPr>
          <p:cNvSpPr txBox="1"/>
          <p:nvPr/>
        </p:nvSpPr>
        <p:spPr>
          <a:xfrm>
            <a:off x="7077808" y="1503168"/>
            <a:ext cx="1858685" cy="646331"/>
          </a:xfrm>
          <a:prstGeom prst="rect">
            <a:avLst/>
          </a:prstGeom>
          <a:noFill/>
        </p:spPr>
        <p:txBody>
          <a:bodyPr wrap="square" rtlCol="0">
            <a:spAutoFit/>
          </a:bodyPr>
          <a:lstStyle/>
          <a:p>
            <a:r>
              <a:rPr lang="en-GB" sz="1200" dirty="0">
                <a:solidFill>
                  <a:schemeClr val="bg2"/>
                </a:solidFill>
                <a:latin typeface="Work Sans" pitchFamily="2" charset="0"/>
              </a:rPr>
              <a:t>Many 0 delay flights as most flights arrive on time  </a:t>
            </a:r>
          </a:p>
        </p:txBody>
      </p:sp>
      <p:sp>
        <p:nvSpPr>
          <p:cNvPr id="7" name="TextBox 6">
            <a:extLst>
              <a:ext uri="{FF2B5EF4-FFF2-40B4-BE49-F238E27FC236}">
                <a16:creationId xmlns:a16="http://schemas.microsoft.com/office/drawing/2014/main" id="{FBCD9840-E5B2-9EDF-D1C9-2CAD03A1DA2B}"/>
              </a:ext>
            </a:extLst>
          </p:cNvPr>
          <p:cNvSpPr txBox="1"/>
          <p:nvPr/>
        </p:nvSpPr>
        <p:spPr>
          <a:xfrm>
            <a:off x="7077808" y="2919902"/>
            <a:ext cx="1740452" cy="646331"/>
          </a:xfrm>
          <a:prstGeom prst="rect">
            <a:avLst/>
          </a:prstGeom>
          <a:noFill/>
        </p:spPr>
        <p:txBody>
          <a:bodyPr wrap="square" rtlCol="0">
            <a:spAutoFit/>
          </a:bodyPr>
          <a:lstStyle/>
          <a:p>
            <a:r>
              <a:rPr lang="en-GB" sz="1200" dirty="0">
                <a:solidFill>
                  <a:schemeClr val="bg2"/>
                </a:solidFill>
                <a:latin typeface="Work Sans" pitchFamily="2" charset="0"/>
              </a:rPr>
              <a:t>Only a small percentage of flights are delayed</a:t>
            </a:r>
          </a:p>
        </p:txBody>
      </p:sp>
      <p:sp>
        <p:nvSpPr>
          <p:cNvPr id="8" name="Arrow: Right 7">
            <a:extLst>
              <a:ext uri="{FF2B5EF4-FFF2-40B4-BE49-F238E27FC236}">
                <a16:creationId xmlns:a16="http://schemas.microsoft.com/office/drawing/2014/main" id="{795CF0CF-3716-8BE8-40F7-B884D8917E80}"/>
              </a:ext>
            </a:extLst>
          </p:cNvPr>
          <p:cNvSpPr/>
          <p:nvPr/>
        </p:nvSpPr>
        <p:spPr>
          <a:xfrm rot="10800000">
            <a:off x="6400482" y="3282940"/>
            <a:ext cx="513506" cy="139637"/>
          </a:xfrm>
          <a:prstGeom prst="rightArrow">
            <a:avLst>
              <a:gd name="adj1" fmla="val 56297"/>
              <a:gd name="adj2" fmla="val 50000"/>
            </a:avLst>
          </a:prstGeom>
          <a:solidFill>
            <a:srgbClr val="FBB442"/>
          </a:solidFill>
          <a:ln>
            <a:solidFill>
              <a:srgbClr val="FBB4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4787FD82-2716-C0A8-E72A-82EC61FCE514}"/>
              </a:ext>
            </a:extLst>
          </p:cNvPr>
          <p:cNvSpPr/>
          <p:nvPr/>
        </p:nvSpPr>
        <p:spPr>
          <a:xfrm rot="10800000">
            <a:off x="6400482" y="1686696"/>
            <a:ext cx="513506" cy="139637"/>
          </a:xfrm>
          <a:prstGeom prst="rightArrow">
            <a:avLst>
              <a:gd name="adj1" fmla="val 56297"/>
              <a:gd name="adj2" fmla="val 50000"/>
            </a:avLst>
          </a:prstGeom>
          <a:solidFill>
            <a:srgbClr val="FBB442"/>
          </a:solidFill>
          <a:ln>
            <a:solidFill>
              <a:srgbClr val="FBB4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747437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ircraft Background Minitheme by Slidesgo">
  <a:themeElements>
    <a:clrScheme name="Simple Light">
      <a:dk1>
        <a:srgbClr val="FBB442"/>
      </a:dk1>
      <a:lt1>
        <a:srgbClr val="0173BC"/>
      </a:lt1>
      <a:dk2>
        <a:srgbClr val="FFFFFF"/>
      </a:dk2>
      <a:lt2>
        <a:srgbClr val="FFFFFF"/>
      </a:lt2>
      <a:accent1>
        <a:srgbClr val="161342"/>
      </a:accent1>
      <a:accent2>
        <a:srgbClr val="EC4E21"/>
      </a:accent2>
      <a:accent3>
        <a:srgbClr val="F0C99C"/>
      </a:accent3>
      <a:accent4>
        <a:srgbClr val="FFF1D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4375</TotalTime>
  <Words>1593</Words>
  <Application>Microsoft Office PowerPoint</Application>
  <PresentationFormat>On-screen Show (16:9)</PresentationFormat>
  <Paragraphs>299</Paragraphs>
  <Slides>35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Open Sans</vt:lpstr>
      <vt:lpstr>Work Sans ExtraBold</vt:lpstr>
      <vt:lpstr>Courier New</vt:lpstr>
      <vt:lpstr>Roboto</vt:lpstr>
      <vt:lpstr>Arial</vt:lpstr>
      <vt:lpstr>Work Sans</vt:lpstr>
      <vt:lpstr>Aircraft Background Minitheme by Slidesgo</vt:lpstr>
      <vt:lpstr>PowerPoint Presentation</vt:lpstr>
      <vt:lpstr>The Problem</vt:lpstr>
      <vt:lpstr>The Solution</vt:lpstr>
      <vt:lpstr>PowerPoint Presentation</vt:lpstr>
      <vt:lpstr>PowerPoint Presentation</vt:lpstr>
      <vt:lpstr>Exploring the data</vt:lpstr>
      <vt:lpstr>Flight Destination Data</vt:lpstr>
      <vt:lpstr>Country Data</vt:lpstr>
      <vt:lpstr>Flight Status Data</vt:lpstr>
      <vt:lpstr>Fix Distribution</vt:lpstr>
      <vt:lpstr>Business Goals</vt:lpstr>
      <vt:lpstr>PowerPoint Presentation</vt:lpstr>
      <vt:lpstr>PowerPoint Presentation</vt:lpstr>
      <vt:lpstr>Added Features</vt:lpstr>
      <vt:lpstr>Added Features – part 1</vt:lpstr>
      <vt:lpstr>PowerPoint Presentation</vt:lpstr>
      <vt:lpstr>PowerPoint Presentation</vt:lpstr>
      <vt:lpstr>PowerPoint Presentation</vt:lpstr>
      <vt:lpstr>Feature 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vt:lpstr>
      <vt:lpstr>PowerPoint Presentation</vt:lpstr>
      <vt:lpstr>RMSE: 20.67</vt:lpstr>
      <vt:lpstr>Submission to Zindi</vt:lpstr>
      <vt:lpstr>PowerPoint Presentation</vt:lpstr>
      <vt:lpstr>PowerPoint Presentation</vt:lpstr>
      <vt:lpstr>Future Improvements</vt:lpstr>
      <vt:lpstr>Technology Stack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Marco Kan</dc:creator>
  <cp:lastModifiedBy>Marco Kan</cp:lastModifiedBy>
  <cp:revision>163</cp:revision>
  <dcterms:modified xsi:type="dcterms:W3CDTF">2025-08-11T11:59:46Z</dcterms:modified>
</cp:coreProperties>
</file>